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0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4185eee8e2644fc5" Type="http://schemas.microsoft.com/office/2006/relationships/ui/extensibility" Target="customUI/customUI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288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</p:sldIdLst>
  <p:sldSz cx="9145588" cy="6859588"/>
  <p:notesSz cx="6797675" cy="9926638"/>
  <p:defaultTextStyle>
    <a:defPPr>
      <a:defRPr lang="nb-NO"/>
    </a:defPPr>
    <a:lvl1pPr marL="0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42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83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725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966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208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450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691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933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0012"/>
    <a:srgbClr val="80B13C"/>
    <a:srgbClr val="C8E1D7"/>
    <a:srgbClr val="E7E1D1"/>
    <a:srgbClr val="DC9015"/>
    <a:srgbClr val="C4C429"/>
    <a:srgbClr val="FFED00"/>
    <a:srgbClr val="68AFBD"/>
    <a:srgbClr val="918F90"/>
    <a:srgbClr val="D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B67F3C3-28B8-41D5-A60B-2A37FE2F63AB}">
  <a:tblStyle styleId="{DB67F3C3-28B8-41D5-A60B-2A37FE2F63AB}" styleName="SPV TABELL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  <a:fill>
          <a:solidFill>
            <a:schemeClr val="accent6"/>
          </a:solidFill>
        </a:fill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454" autoAdjust="0"/>
  </p:normalViewPr>
  <p:slideViewPr>
    <p:cSldViewPr>
      <p:cViewPr varScale="1">
        <p:scale>
          <a:sx n="93" d="100"/>
          <a:sy n="93" d="100"/>
        </p:scale>
        <p:origin x="1162" y="82"/>
      </p:cViewPr>
      <p:guideLst>
        <p:guide orient="horz" pos="2161"/>
        <p:guide pos="28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Diagram%20i%20Microsoft%20PowerPoint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Diagram%20i%20Microsoft%20PowerPoint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'[Diagram i Microsoft PowerPoint]Sheet1'!$A$2</c:f>
              <c:strCache>
                <c:ptCount val="1"/>
                <c:pt idx="0">
                  <c:v>I dag</c:v>
                </c:pt>
              </c:strCache>
            </c:strRef>
          </c:tx>
          <c:spPr>
            <a:solidFill>
              <a:srgbClr val="68AFBD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'[Diagram i Microsoft PowerPoint]Sheet1'!$B$1:$D$1</c:f>
              <c:strCache>
                <c:ptCount val="3"/>
                <c:pt idx="0">
                  <c:v>Utenlandske aktører</c:v>
                </c:pt>
                <c:pt idx="1">
                  <c:v>Nasjonale norskeide aktører</c:v>
                </c:pt>
                <c:pt idx="2">
                  <c:v>Lokale norskeide aktører</c:v>
                </c:pt>
              </c:strCache>
            </c:strRef>
          </c:cat>
          <c:val>
            <c:numRef>
              <c:f>'[Diagram i Microsoft PowerPoint]Sheet1'!$B$2:$D$2</c:f>
              <c:numCache>
                <c:formatCode>0.0%</c:formatCode>
                <c:ptCount val="3"/>
                <c:pt idx="0">
                  <c:v>0.16</c:v>
                </c:pt>
                <c:pt idx="1">
                  <c:v>0.32</c:v>
                </c:pt>
                <c:pt idx="2">
                  <c:v>0.44</c:v>
                </c:pt>
              </c:numCache>
            </c:numRef>
          </c:val>
        </c:ser>
        <c:ser>
          <c:idx val="1"/>
          <c:order val="1"/>
          <c:tx>
            <c:strRef>
              <c:f>'[Diagram i Microsoft PowerPoint]Sheet1'!$A$3</c:f>
              <c:strCache>
                <c:ptCount val="1"/>
                <c:pt idx="0">
                  <c:v>Om 5 år</c:v>
                </c:pt>
              </c:strCache>
            </c:strRef>
          </c:tx>
          <c:spPr>
            <a:solidFill>
              <a:srgbClr val="C20012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'[Diagram i Microsoft PowerPoint]Sheet1'!$B$1:$D$1</c:f>
              <c:strCache>
                <c:ptCount val="3"/>
                <c:pt idx="0">
                  <c:v>Utenlandske aktører</c:v>
                </c:pt>
                <c:pt idx="1">
                  <c:v>Nasjonale norskeide aktører</c:v>
                </c:pt>
                <c:pt idx="2">
                  <c:v>Lokale norskeide aktører</c:v>
                </c:pt>
              </c:strCache>
            </c:strRef>
          </c:cat>
          <c:val>
            <c:numRef>
              <c:f>'[Diagram i Microsoft PowerPoint]Sheet1'!$B$3:$D$3</c:f>
              <c:numCache>
                <c:formatCode>0.0%</c:formatCode>
                <c:ptCount val="3"/>
                <c:pt idx="0">
                  <c:v>0.22</c:v>
                </c:pt>
                <c:pt idx="1">
                  <c:v>0.36</c:v>
                </c:pt>
                <c:pt idx="2">
                  <c:v>0.35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0647728"/>
        <c:axId val="270648904"/>
      </c:barChart>
      <c:catAx>
        <c:axId val="270647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nb-NO"/>
          </a:p>
        </c:txPr>
        <c:crossAx val="270648904"/>
        <c:crosses val="autoZero"/>
        <c:auto val="1"/>
        <c:lblAlgn val="ctr"/>
        <c:lblOffset val="100"/>
        <c:noMultiLvlLbl val="0"/>
      </c:catAx>
      <c:valAx>
        <c:axId val="270648904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nb-NO"/>
          </a:p>
        </c:txPr>
        <c:crossAx val="27064772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>
              <a:latin typeface="Arial" panose="020B0604020202020204" pitchFamily="34" charset="0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'[Diagram i Microsoft PowerPoint]Sheet1'!$A$2</c:f>
              <c:strCache>
                <c:ptCount val="1"/>
                <c:pt idx="0">
                  <c:v>Sysselsetting</c:v>
                </c:pt>
              </c:strCache>
            </c:strRef>
          </c:tx>
          <c:spPr>
            <a:solidFill>
              <a:srgbClr val="C20012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3239832266380938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'[Diagram i Microsoft PowerPoint]Sheet1'!$B$1:$J$1</c:f>
              <c:strCache>
                <c:ptCount val="9"/>
                <c:pt idx="0">
                  <c:v>Kunnskap og kompetanse</c:v>
                </c:pt>
                <c:pt idx="1">
                  <c:v>pris</c:v>
                </c:pt>
                <c:pt idx="2">
                  <c:v>Beliggenhet</c:v>
                </c:pt>
                <c:pt idx="3">
                  <c:v>Teknologi/ produktivitet</c:v>
                </c:pt>
                <c:pt idx="4">
                  <c:v>Kvalitet</c:v>
                </c:pt>
                <c:pt idx="5">
                  <c:v>Merkevaren</c:v>
                </c:pt>
                <c:pt idx="6">
                  <c:v>Kostnadsfokus</c:v>
                </c:pt>
                <c:pt idx="7">
                  <c:v>Service</c:v>
                </c:pt>
                <c:pt idx="8">
                  <c:v>Fleksibilitet</c:v>
                </c:pt>
              </c:strCache>
            </c:strRef>
          </c:cat>
          <c:val>
            <c:numRef>
              <c:f>'[Diagram i Microsoft PowerPoint]Sheet1'!$B$2:$J$2</c:f>
              <c:numCache>
                <c:formatCode>0.0%</c:formatCode>
                <c:ptCount val="9"/>
                <c:pt idx="0">
                  <c:v>0.46</c:v>
                </c:pt>
                <c:pt idx="1">
                  <c:v>7.0000000000000007E-2</c:v>
                </c:pt>
                <c:pt idx="2">
                  <c:v>0.12</c:v>
                </c:pt>
                <c:pt idx="3">
                  <c:v>0.02</c:v>
                </c:pt>
                <c:pt idx="4">
                  <c:v>0.16</c:v>
                </c:pt>
                <c:pt idx="5">
                  <c:v>0.05</c:v>
                </c:pt>
                <c:pt idx="6">
                  <c:v>0.01</c:v>
                </c:pt>
                <c:pt idx="7">
                  <c:v>0.02</c:v>
                </c:pt>
                <c:pt idx="8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0645376"/>
        <c:axId val="318122272"/>
      </c:barChart>
      <c:catAx>
        <c:axId val="270645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9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nb-NO"/>
          </a:p>
        </c:txPr>
        <c:crossAx val="318122272"/>
        <c:crosses val="autoZero"/>
        <c:auto val="1"/>
        <c:lblAlgn val="ctr"/>
        <c:lblOffset val="100"/>
        <c:noMultiLvlLbl val="0"/>
      </c:catAx>
      <c:valAx>
        <c:axId val="318122272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nb-NO"/>
          </a:p>
        </c:txPr>
        <c:crossAx val="27064537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2996D-B621-4714-976C-953544761FA3}" type="datetimeFigureOut">
              <a:rPr lang="nb-NO" smtClean="0"/>
              <a:t>05.02.2014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F412E2-F295-4904-A4F7-FF8FAFF2A9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5488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1745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1651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58914A-0482-46D0-A4CF-71AB2D14BEA3}" type="slidenum">
              <a:rPr lang="nn-NO"/>
              <a:pPr/>
              <a:t>3</a:t>
            </a:fld>
            <a:endParaRPr lang="nn-NO"/>
          </a:p>
        </p:txBody>
      </p:sp>
      <p:sp>
        <p:nvSpPr>
          <p:cNvPr id="336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OECD: 3,6 % i 2014</a:t>
            </a:r>
            <a:r>
              <a:rPr lang="nb-NO" baseline="0" dirty="0" smtClean="0"/>
              <a:t> 3,9 % i 2015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Verdens</a:t>
            </a:r>
            <a:r>
              <a:rPr lang="nb-NO" baseline="0" dirty="0" smtClean="0"/>
              <a:t>økonomien har i de siste årene vært preget av lav vekst. Dette skjer på tross av at flere land fører en ekspansiv pengepolitikk.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34911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289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t>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9852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6085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0098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199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Frykten for en enda</a:t>
            </a:r>
            <a:r>
              <a:rPr lang="nb-NO" baseline="0" dirty="0" smtClean="0"/>
              <a:t> lengre nedtur vil avta, noe som i seg selv kan skape en positiv drivkraft i økonomien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6454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16244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201AF-7292-49EC-8F25-C29C7D0D73B8}" type="slidenum">
              <a:rPr lang="nn-NO" smtClean="0"/>
              <a:pPr/>
              <a:t>11</a:t>
            </a:fld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625548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75382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55090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19794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93187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40119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12720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201AF-7292-49EC-8F25-C29C7D0D73B8}" type="slidenum">
              <a:rPr lang="nn-NO" smtClean="0"/>
              <a:pPr/>
              <a:t>18</a:t>
            </a:fld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5269801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52054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84339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58789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7187D06A-C568-4567-AC49-DD3097E86533}" type="slidenum">
              <a:rPr lang="nn-NO" altLang="nb-NO">
                <a:latin typeface="Calibri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nn-NO" altLang="nb-NO">
              <a:latin typeface="Calibri" pitchFamily="34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30789432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262B59F-3D5E-4571-B6FC-7C864F333228}" type="slidenum">
              <a:rPr lang="nn-NO" altLang="nb-NO">
                <a:latin typeface="Calibri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nn-NO" altLang="nb-NO">
              <a:latin typeface="Calibri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20455732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E47F3E12-6AA3-4B67-87B0-1ADD05639CB0}" type="slidenum">
              <a:rPr lang="nn-NO" altLang="nb-NO">
                <a:latin typeface="Calibri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nn-NO" altLang="nb-NO">
              <a:latin typeface="Calibri" pitchFamily="34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6527704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547D14E-A4B8-4532-B071-1E8A7C13FCE8}" type="slidenum">
              <a:rPr lang="nn-NO" altLang="nb-NO">
                <a:latin typeface="Calibri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nn-NO" altLang="nb-NO">
              <a:latin typeface="Calibri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b-NO" altLang="nb-NO" smtClean="0"/>
          </a:p>
        </p:txBody>
      </p:sp>
    </p:spTree>
    <p:extLst>
      <p:ext uri="{BB962C8B-B14F-4D97-AF65-F5344CB8AC3E}">
        <p14:creationId xmlns:p14="http://schemas.microsoft.com/office/powerpoint/2010/main" val="24493313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FAF0334-B5C0-4D62-A49F-D129BF7A1D26}" type="slidenum">
              <a:rPr lang="nn-NO" altLang="nb-NO">
                <a:latin typeface="Calibri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nn-NO" altLang="nb-NO">
              <a:latin typeface="Calibri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30989225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27FD5B44-168A-4B9A-BCBC-573BBD16A383}" type="slidenum">
              <a:rPr lang="nn-NO" altLang="nb-NO">
                <a:latin typeface="Calibri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nn-NO" altLang="nb-NO">
              <a:latin typeface="Calibri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13486709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790F7E20-76B5-4C57-A947-E67877F3937D}" type="slidenum">
              <a:rPr lang="nn-NO" altLang="nb-NO">
                <a:latin typeface="Calibri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nn-NO" altLang="nb-NO">
              <a:latin typeface="Calibri" pitchFamily="34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13867161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B02F3FDA-311B-462D-B5B0-2DD4ED565D3D}" type="slidenum">
              <a:rPr lang="nn-NO" altLang="nb-NO">
                <a:latin typeface="Calibri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nn-NO" altLang="nb-NO">
              <a:latin typeface="Calibri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33003115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889828F7-A06D-4006-887E-7FEED5076529}" type="slidenum">
              <a:rPr lang="nn-NO" altLang="nb-NO">
                <a:latin typeface="Calibri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nn-NO" altLang="nb-NO">
              <a:latin typeface="Calibri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26139044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8515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4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121608" y="1893379"/>
            <a:ext cx="3583038" cy="14703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121879" y="3520011"/>
            <a:ext cx="3603347" cy="164063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9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759507" y="1701394"/>
            <a:ext cx="3455756" cy="3455956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nb-NO" sz="11400" b="1" dirty="0" smtClean="0">
                <a:solidFill>
                  <a:srgbClr val="D90000"/>
                </a:solidFill>
              </a:rPr>
              <a:t>SPV</a:t>
            </a:r>
            <a:endParaRPr lang="nb-NO" sz="11400" b="1" dirty="0">
              <a:solidFill>
                <a:srgbClr val="D90000"/>
              </a:solidFill>
            </a:endParaRP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68" y="6256167"/>
            <a:ext cx="1357839" cy="22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073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/>
              <a:t>05.02.2014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innhold 2"/>
          <p:cNvSpPr>
            <a:spLocks noGrp="1"/>
          </p:cNvSpPr>
          <p:nvPr>
            <p:ph idx="14"/>
          </p:nvPr>
        </p:nvSpPr>
        <p:spPr>
          <a:xfrm>
            <a:off x="752400" y="1990800"/>
            <a:ext cx="7653600" cy="366840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71581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4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121608" y="1893379"/>
            <a:ext cx="3583038" cy="14703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5121608" y="3519252"/>
            <a:ext cx="3602594" cy="164063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68" y="6256167"/>
            <a:ext cx="1357839" cy="22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861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merert 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4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531707" y="1753200"/>
            <a:ext cx="3876894" cy="2987567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39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 hasCustomPrompt="1"/>
          </p:nvPr>
        </p:nvSpPr>
        <p:spPr>
          <a:xfrm>
            <a:off x="1898972" y="1716886"/>
            <a:ext cx="1593702" cy="2987899"/>
          </a:xfrm>
        </p:spPr>
        <p:txBody>
          <a:bodyPr lIns="90000" anchor="ctr">
            <a:noAutofit/>
          </a:bodyPr>
          <a:lstStyle>
            <a:lvl1pPr marL="0" indent="0">
              <a:buClr>
                <a:schemeClr val="tx1"/>
              </a:buClr>
              <a:buNone/>
              <a:defRPr sz="16300">
                <a:solidFill>
                  <a:schemeClr val="bg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 err="1" smtClean="0"/>
              <a:t>X</a:t>
            </a:r>
            <a:endParaRPr lang="nb-NO" dirty="0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68" y="6256167"/>
            <a:ext cx="1357839" cy="222802"/>
          </a:xfrm>
          <a:prstGeom prst="rect">
            <a:avLst/>
          </a:prstGeom>
        </p:spPr>
      </p:pic>
      <p:sp>
        <p:nvSpPr>
          <p:cNvPr id="3" name="TekstSylinder 2"/>
          <p:cNvSpPr txBox="1"/>
          <p:nvPr userDrawn="1"/>
        </p:nvSpPr>
        <p:spPr>
          <a:xfrm>
            <a:off x="424905" y="1928252"/>
            <a:ext cx="1800200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300" dirty="0" smtClean="0">
                <a:solidFill>
                  <a:schemeClr val="bg1"/>
                </a:solidFill>
              </a:rPr>
              <a:t>#</a:t>
            </a:r>
            <a:endParaRPr lang="nb-NO" sz="16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145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-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4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39254" y="1716585"/>
            <a:ext cx="3876894" cy="2987567"/>
          </a:xfrm>
        </p:spPr>
        <p:txBody>
          <a:bodyPr anchor="ctr">
            <a:noAutofit/>
          </a:bodyPr>
          <a:lstStyle>
            <a:lvl1pPr>
              <a:defRPr sz="39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6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5556319" y="1716585"/>
            <a:ext cx="2966350" cy="2987567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68" y="6256167"/>
            <a:ext cx="1357839" cy="22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487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/>
              <a:t>05.02.2014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4977909" y="1990397"/>
            <a:ext cx="3443098" cy="366766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idx="14"/>
          </p:nvPr>
        </p:nvSpPr>
        <p:spPr>
          <a:xfrm>
            <a:off x="752400" y="1990800"/>
            <a:ext cx="3443098" cy="366766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34142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1912" y="1990023"/>
            <a:ext cx="3443098" cy="639910"/>
          </a:xfrm>
        </p:spPr>
        <p:txBody>
          <a:bodyPr anchor="b">
            <a:normAutofit/>
          </a:bodyPr>
          <a:lstStyle>
            <a:lvl1pPr marL="0" indent="0">
              <a:buNone/>
              <a:defRPr sz="1500" b="1"/>
            </a:lvl1pPr>
            <a:lvl2pPr marL="457242" indent="0">
              <a:buNone/>
              <a:defRPr sz="2000" b="1"/>
            </a:lvl2pPr>
            <a:lvl3pPr marL="914483" indent="0">
              <a:buNone/>
              <a:defRPr sz="1800" b="1"/>
            </a:lvl3pPr>
            <a:lvl4pPr marL="1371725" indent="0">
              <a:buNone/>
              <a:defRPr sz="1600" b="1"/>
            </a:lvl4pPr>
            <a:lvl5pPr marL="1828966" indent="0">
              <a:buNone/>
              <a:defRPr sz="1600" b="1"/>
            </a:lvl5pPr>
            <a:lvl6pPr marL="2286208" indent="0">
              <a:buNone/>
              <a:defRPr sz="1600" b="1"/>
            </a:lvl6pPr>
            <a:lvl7pPr marL="2743450" indent="0">
              <a:buNone/>
              <a:defRPr sz="1600" b="1"/>
            </a:lvl7pPr>
            <a:lvl8pPr marL="3200691" indent="0">
              <a:buNone/>
              <a:defRPr sz="1600" b="1"/>
            </a:lvl8pPr>
            <a:lvl9pPr marL="3657933" indent="0">
              <a:buNone/>
              <a:defRPr sz="1600" b="1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977302" y="1990023"/>
            <a:ext cx="3443098" cy="639910"/>
          </a:xfrm>
        </p:spPr>
        <p:txBody>
          <a:bodyPr anchor="b">
            <a:normAutofit/>
          </a:bodyPr>
          <a:lstStyle>
            <a:lvl1pPr marL="0" indent="0">
              <a:buNone/>
              <a:defRPr sz="1500" b="1"/>
            </a:lvl1pPr>
            <a:lvl2pPr marL="457242" indent="0">
              <a:buNone/>
              <a:defRPr sz="2000" b="1"/>
            </a:lvl2pPr>
            <a:lvl3pPr marL="914483" indent="0">
              <a:buNone/>
              <a:defRPr sz="1800" b="1"/>
            </a:lvl3pPr>
            <a:lvl4pPr marL="1371725" indent="0">
              <a:buNone/>
              <a:defRPr sz="1600" b="1"/>
            </a:lvl4pPr>
            <a:lvl5pPr marL="1828966" indent="0">
              <a:buNone/>
              <a:defRPr sz="1600" b="1"/>
            </a:lvl5pPr>
            <a:lvl6pPr marL="2286208" indent="0">
              <a:buNone/>
              <a:defRPr sz="1600" b="1"/>
            </a:lvl6pPr>
            <a:lvl7pPr marL="2743450" indent="0">
              <a:buNone/>
              <a:defRPr sz="1600" b="1"/>
            </a:lvl7pPr>
            <a:lvl8pPr marL="3200691" indent="0">
              <a:buNone/>
              <a:defRPr sz="1600" b="1"/>
            </a:lvl8pPr>
            <a:lvl9pPr marL="3657933" indent="0">
              <a:buNone/>
              <a:defRPr sz="1600" b="1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/>
              <a:t>05.02.2014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innhold 2"/>
          <p:cNvSpPr>
            <a:spLocks noGrp="1"/>
          </p:cNvSpPr>
          <p:nvPr>
            <p:ph idx="13"/>
          </p:nvPr>
        </p:nvSpPr>
        <p:spPr>
          <a:xfrm>
            <a:off x="752199" y="2632635"/>
            <a:ext cx="3443098" cy="3025422"/>
          </a:xfrm>
        </p:spPr>
        <p:txBody>
          <a:bodyPr/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11" name="Plassholder for innhold 2"/>
          <p:cNvSpPr>
            <a:spLocks noGrp="1"/>
          </p:cNvSpPr>
          <p:nvPr>
            <p:ph idx="14"/>
          </p:nvPr>
        </p:nvSpPr>
        <p:spPr>
          <a:xfrm>
            <a:off x="4977909" y="2632635"/>
            <a:ext cx="3443098" cy="3025422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87390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12"/>
          <a:stretch/>
        </p:blipFill>
        <p:spPr>
          <a:xfrm>
            <a:off x="4683625" y="284"/>
            <a:ext cx="4460870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625" y="1079831"/>
            <a:ext cx="4294798" cy="2684044"/>
          </a:xfrm>
        </p:spPr>
        <p:txBody>
          <a:bodyPr lIns="75946" rIns="75946" anchor="ctr">
            <a:noAutofit/>
          </a:bodyPr>
          <a:lstStyle>
            <a:lvl1pPr algn="ctr">
              <a:defRPr sz="39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2" name="Plassholder for bilde 11"/>
          <p:cNvSpPr>
            <a:spLocks noGrp="1"/>
          </p:cNvSpPr>
          <p:nvPr>
            <p:ph type="pic" sz="quarter" idx="10" hasCustomPrompt="1"/>
          </p:nvPr>
        </p:nvSpPr>
        <p:spPr>
          <a:xfrm>
            <a:off x="172155" y="169200"/>
            <a:ext cx="4511471" cy="6516000"/>
          </a:xfrm>
          <a:ln w="6350">
            <a:noFill/>
          </a:ln>
        </p:spPr>
        <p:txBody>
          <a:bodyPr tIns="2784672"/>
          <a:lstStyle>
            <a:lvl1pPr marL="0" indent="0" algn="ctr">
              <a:buNone/>
              <a:defRPr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671" y="5516871"/>
            <a:ext cx="2252778" cy="36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02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og tittel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18"/>
          <a:stretch/>
        </p:blipFill>
        <p:spPr>
          <a:xfrm>
            <a:off x="1092" y="4000300"/>
            <a:ext cx="9143404" cy="2859004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50797" y="4239676"/>
            <a:ext cx="7443994" cy="1418381"/>
          </a:xfrm>
        </p:spPr>
        <p:txBody>
          <a:bodyPr lIns="75946" rIns="75946" anchor="t">
            <a:noAutofit/>
          </a:bodyPr>
          <a:lstStyle>
            <a:lvl1pPr algn="ctr">
              <a:defRPr sz="39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2" name="Plassholder for bilde 11"/>
          <p:cNvSpPr>
            <a:spLocks noGrp="1"/>
          </p:cNvSpPr>
          <p:nvPr>
            <p:ph type="pic" sz="quarter" idx="10" hasCustomPrompt="1"/>
          </p:nvPr>
        </p:nvSpPr>
        <p:spPr>
          <a:xfrm>
            <a:off x="172155" y="172165"/>
            <a:ext cx="8797621" cy="3828136"/>
          </a:xfrm>
          <a:ln w="6350">
            <a:noFill/>
          </a:ln>
        </p:spPr>
        <p:txBody>
          <a:bodyPr tIns="1265760"/>
          <a:lstStyle>
            <a:lvl1pPr marL="0" indent="0" algn="ctr">
              <a:buNone/>
              <a:defRPr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812" y="5919433"/>
            <a:ext cx="2481964" cy="40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972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/>
              <a:t>05.02.2014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5066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/>
              <a:t>05.02.2014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2188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4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76116" y="1276020"/>
            <a:ext cx="7342716" cy="3406435"/>
          </a:xfrm>
        </p:spPr>
        <p:txBody>
          <a:bodyPr anchor="ctr">
            <a:no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812" y="5468766"/>
            <a:ext cx="2481964" cy="40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764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Tekst" hidden="1"/>
          <p:cNvSpPr txBox="1"/>
          <p:nvPr userDrawn="1"/>
        </p:nvSpPr>
        <p:spPr>
          <a:xfrm>
            <a:off x="759507" y="1701394"/>
            <a:ext cx="3455756" cy="3455956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nb-NO" sz="11400" b="1" dirty="0" smtClean="0">
                <a:solidFill>
                  <a:srgbClr val="D90000"/>
                </a:solidFill>
              </a:rPr>
              <a:t>SPV</a:t>
            </a:r>
            <a:endParaRPr lang="nb-NO" sz="11400" b="1" dirty="0">
              <a:solidFill>
                <a:srgbClr val="D90000"/>
              </a:solidFill>
            </a:endParaRP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54"/>
          <a:stretch/>
        </p:blipFill>
        <p:spPr>
          <a:xfrm>
            <a:off x="1092" y="6053620"/>
            <a:ext cx="9143404" cy="805684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836"/>
          <a:stretch/>
        </p:blipFill>
        <p:spPr>
          <a:xfrm>
            <a:off x="1092" y="284"/>
            <a:ext cx="9143404" cy="35417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65921" y="745749"/>
            <a:ext cx="7653298" cy="8785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2199" y="1990397"/>
            <a:ext cx="7653482" cy="366766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51912" y="6316408"/>
            <a:ext cx="630598" cy="211797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143BC1B6-D880-4D6A-9945-81D5458B125C}" type="datetimeFigureOut">
              <a:rPr lang="nb-NO" smtClean="0"/>
              <a:pPr/>
              <a:t>05.02.2014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483790" y="6316408"/>
            <a:ext cx="5063941" cy="211797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4339" y="6316408"/>
            <a:ext cx="398508" cy="211797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742F53CA-A309-4DDD-9D46-9D83EB626DC7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68" y="6256167"/>
            <a:ext cx="1357839" cy="222802"/>
          </a:xfrm>
          <a:prstGeom prst="rect">
            <a:avLst/>
          </a:prstGeom>
        </p:spPr>
      </p:pic>
      <p:sp>
        <p:nvSpPr>
          <p:cNvPr id="10" name="tittelRamme" hidden="1"/>
          <p:cNvSpPr txBox="1"/>
          <p:nvPr userDrawn="1"/>
        </p:nvSpPr>
        <p:spPr>
          <a:xfrm>
            <a:off x="759507" y="1702585"/>
            <a:ext cx="3455756" cy="3455956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none" lIns="0" tIns="0" rIns="0" bIns="0" rtlCol="0" anchor="t" anchorCtr="0">
            <a:noAutofit/>
          </a:bodyPr>
          <a:lstStyle/>
          <a:p>
            <a:pPr algn="ctr"/>
            <a:endParaRPr lang="nb-NO" sz="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83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5" r:id="rId5"/>
    <p:sldLayoutId id="2147483652" r:id="rId6"/>
    <p:sldLayoutId id="2147483653" r:id="rId7"/>
    <p:sldLayoutId id="2147483662" r:id="rId8"/>
    <p:sldLayoutId id="2147483663" r:id="rId9"/>
    <p:sldLayoutId id="2147483654" r:id="rId10"/>
    <p:sldLayoutId id="2147483655" r:id="rId11"/>
    <p:sldLayoutId id="2147483664" r:id="rId12"/>
  </p:sldLayoutIdLst>
  <p:txStyles>
    <p:titleStyle>
      <a:lvl1pPr algn="l" defTabSz="914483" rtl="0" eaLnBrk="1" latinLnBrk="0" hangingPunct="1">
        <a:spcBef>
          <a:spcPct val="0"/>
        </a:spcBef>
        <a:buNone/>
        <a:defRPr sz="2700" b="1" kern="1200" cap="all" baseline="0">
          <a:solidFill>
            <a:srgbClr val="C20012"/>
          </a:solidFill>
          <a:latin typeface="+mj-lt"/>
          <a:ea typeface="+mj-ea"/>
          <a:cs typeface="+mj-cs"/>
        </a:defRPr>
      </a:lvl1pPr>
    </p:titleStyle>
    <p:bodyStyle>
      <a:lvl1pPr marL="139234" indent="-139234" algn="l" defTabSz="914483" rtl="0" eaLnBrk="1" latinLnBrk="0" hangingPunct="1">
        <a:spcBef>
          <a:spcPts val="703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42714" indent="-155170" algn="l" defTabSz="914483" rtl="0" eaLnBrk="1" latinLnBrk="0" hangingPunct="1">
        <a:spcBef>
          <a:spcPts val="0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24675" indent="-144007" algn="l" defTabSz="914483" rtl="0" eaLnBrk="1" latinLnBrk="0" hangingPunct="1">
        <a:spcBef>
          <a:spcPts val="0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7801" indent="-149588" algn="l" defTabSz="914483" rtl="0" eaLnBrk="1" latinLnBrk="0" hangingPunct="1">
        <a:spcBef>
          <a:spcPts val="0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22089" indent="-166334" algn="l" defTabSz="914483" rtl="0" eaLnBrk="1" latinLnBrk="0" hangingPunct="1">
        <a:spcBef>
          <a:spcPts val="0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29" indent="-228621" algn="l" defTabSz="9144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1" indent="-228621" algn="l" defTabSz="9144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12" indent="-228621" algn="l" defTabSz="9144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54" indent="-228621" algn="l" defTabSz="9144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83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2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3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5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66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08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0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1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33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0.e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2.e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5.emf"/><Relationship Id="rId4" Type="http://schemas.openxmlformats.org/officeDocument/2006/relationships/oleObject" Target="../embeddings/oleObject17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2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7.emf"/><Relationship Id="rId4" Type="http://schemas.openxmlformats.org/officeDocument/2006/relationships/oleObject" Target="../embeddings/oleObject1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0.png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2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2.png"/><Relationship Id="rId5" Type="http://schemas.openxmlformats.org/officeDocument/2006/relationships/oleObject" Target="../embeddings/Microsoft_Excel_97-2003_Worksheet2.xls"/><Relationship Id="rId4" Type="http://schemas.openxmlformats.org/officeDocument/2006/relationships/oleObject" Target="../embeddings/oleObject2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3.png"/><Relationship Id="rId5" Type="http://schemas.openxmlformats.org/officeDocument/2006/relationships/oleObject" Target="../embeddings/Microsoft_Excel_97-2003_Worksheet3.xls"/><Relationship Id="rId4" Type="http://schemas.openxmlformats.org/officeDocument/2006/relationships/oleObject" Target="../embeddings/oleObject2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4.png"/><Relationship Id="rId5" Type="http://schemas.openxmlformats.org/officeDocument/2006/relationships/oleObject" Target="../embeddings/Microsoft_Excel_97-2003_Worksheet4.xls"/><Relationship Id="rId4" Type="http://schemas.openxmlformats.org/officeDocument/2006/relationships/oleObject" Target="../embeddings/oleObject2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5.png"/><Relationship Id="rId5" Type="http://schemas.openxmlformats.org/officeDocument/2006/relationships/oleObject" Target="../embeddings/Microsoft_Excel_97-2003_Worksheet5.xls"/><Relationship Id="rId4" Type="http://schemas.openxmlformats.org/officeDocument/2006/relationships/oleObject" Target="../embeddings/oleObject2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6.png"/><Relationship Id="rId5" Type="http://schemas.openxmlformats.org/officeDocument/2006/relationships/oleObject" Target="../embeddings/Microsoft_Excel_97-2003_Worksheet6.xls"/><Relationship Id="rId4" Type="http://schemas.openxmlformats.org/officeDocument/2006/relationships/oleObject" Target="../embeddings/oleObject26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37.png"/><Relationship Id="rId5" Type="http://schemas.openxmlformats.org/officeDocument/2006/relationships/oleObject" Target="../embeddings/Microsoft_Excel_97-2003_Worksheet7.xls"/><Relationship Id="rId4" Type="http://schemas.openxmlformats.org/officeDocument/2006/relationships/oleObject" Target="../embeddings/oleObject27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stlandsindeks.no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2443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 smtClean="0"/>
              <a:t> </a:t>
            </a:r>
            <a:br>
              <a:rPr lang="nb-NO" sz="3600" dirty="0" smtClean="0"/>
            </a:br>
            <a:r>
              <a:rPr lang="nb-NO" sz="3600" dirty="0" smtClean="0"/>
              <a:t>en Makroøkonomisk gjennomgang </a:t>
            </a:r>
            <a:endParaRPr lang="nb-NO" sz="3600" dirty="0"/>
          </a:p>
        </p:txBody>
      </p:sp>
      <p:pic>
        <p:nvPicPr>
          <p:cNvPr id="7" name="Plassholder for bilde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234" b="17234"/>
          <a:stretch>
            <a:fillRect/>
          </a:stretch>
        </p:blipFill>
        <p:spPr>
          <a:prstGeom prst="rect">
            <a:avLst/>
          </a:prstGeom>
          <a:ln w="6350">
            <a:noFill/>
          </a:ln>
        </p:spPr>
      </p:pic>
    </p:spTree>
    <p:extLst>
      <p:ext uri="{BB962C8B-B14F-4D97-AF65-F5344CB8AC3E}">
        <p14:creationId xmlns:p14="http://schemas.microsoft.com/office/powerpoint/2010/main" val="99178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Bedring i verdensøkonomien</a:t>
            </a:r>
            <a:br>
              <a:rPr lang="nb-NO" dirty="0" smtClean="0"/>
            </a:br>
            <a:r>
              <a:rPr lang="nb-NO" sz="2000" dirty="0" smtClean="0"/>
              <a:t>- men skjør oppgang </a:t>
            </a: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>
          <a:xfrm>
            <a:off x="-4861892" y="6526136"/>
            <a:ext cx="5395385" cy="1873361"/>
          </a:xfrm>
        </p:spPr>
        <p:txBody>
          <a:bodyPr/>
          <a:lstStyle/>
          <a:p>
            <a:fld id="{0D2E891B-B5C8-4FFC-82BB-1337F416DF12}" type="slidenum">
              <a:rPr lang="nn-NO"/>
              <a:pPr/>
              <a:t>3</a:t>
            </a:fld>
            <a:endParaRPr lang="nn-NO"/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1334191"/>
              </p:ext>
            </p:extLst>
          </p:nvPr>
        </p:nvGraphicFramePr>
        <p:xfrm>
          <a:off x="3636690" y="1989634"/>
          <a:ext cx="4591561" cy="3825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" name="Macrobond document" r:id="rId4" imgW="5705478" imgH="4753080" progId="Mbnd.mbnd">
                  <p:embed/>
                </p:oleObj>
              </mc:Choice>
              <mc:Fallback>
                <p:oleObj name="Macrobond document" r:id="rId4" imgW="5705478" imgH="4753080" progId="Mbnd.mbnd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6690" y="1989634"/>
                        <a:ext cx="4591561" cy="38252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/>
          <p:cNvSpPr/>
          <p:nvPr/>
        </p:nvSpPr>
        <p:spPr>
          <a:xfrm>
            <a:off x="313554" y="2577498"/>
            <a:ext cx="3250953" cy="2991598"/>
          </a:xfrm>
          <a:prstGeom prst="rect">
            <a:avLst/>
          </a:prstGeom>
        </p:spPr>
        <p:txBody>
          <a:bodyPr wrap="square" lIns="91449" tIns="45725" rIns="91449" bIns="45725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buClr>
                <a:srgbClr val="B50E20"/>
              </a:buClr>
            </a:pPr>
            <a:endParaRPr lang="nb-NO" dirty="0" smtClean="0">
              <a:solidFill>
                <a:srgbClr val="555555"/>
              </a:solidFill>
            </a:endParaRPr>
          </a:p>
          <a:p>
            <a:pPr marL="342934" indent="-342934">
              <a:lnSpc>
                <a:spcPct val="110000"/>
              </a:lnSpc>
              <a:spcBef>
                <a:spcPct val="20000"/>
              </a:spcBef>
              <a:buClr>
                <a:srgbClr val="B50E20"/>
              </a:buClr>
              <a:buFont typeface="Wingdings" pitchFamily="2" charset="2"/>
              <a:buChar char="§"/>
            </a:pPr>
            <a:r>
              <a:rPr lang="nb-NO" sz="1400" dirty="0" smtClean="0"/>
              <a:t>Bedre tider i eurosonen </a:t>
            </a:r>
            <a:endParaRPr lang="nb-NO" sz="1400" dirty="0"/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B50E20"/>
              </a:buClr>
            </a:pPr>
            <a:endParaRPr lang="nb-NO" sz="1400" dirty="0"/>
          </a:p>
          <a:p>
            <a:pPr marL="342934" indent="-342934">
              <a:lnSpc>
                <a:spcPct val="110000"/>
              </a:lnSpc>
              <a:spcBef>
                <a:spcPct val="20000"/>
              </a:spcBef>
              <a:buClr>
                <a:srgbClr val="B50E20"/>
              </a:buClr>
              <a:buFont typeface="Wingdings" pitchFamily="2" charset="2"/>
              <a:buChar char="§"/>
            </a:pPr>
            <a:r>
              <a:rPr lang="nb-NO" sz="1400" dirty="0"/>
              <a:t>Moderat vekst i amerikansk økonomi</a:t>
            </a: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B50E20"/>
              </a:buClr>
            </a:pPr>
            <a:endParaRPr lang="nb-NO" sz="1400" dirty="0"/>
          </a:p>
          <a:p>
            <a:pPr marL="342934" indent="-342934">
              <a:lnSpc>
                <a:spcPct val="110000"/>
              </a:lnSpc>
              <a:spcBef>
                <a:spcPct val="20000"/>
              </a:spcBef>
              <a:buClr>
                <a:srgbClr val="B50E20"/>
              </a:buClr>
              <a:buFont typeface="Wingdings" pitchFamily="2" charset="2"/>
              <a:buChar char="§"/>
            </a:pPr>
            <a:r>
              <a:rPr lang="nb-NO" sz="1400" dirty="0"/>
              <a:t>Lavere, men fremdeles høy vekst i Kina</a:t>
            </a: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B50E20"/>
              </a:buClr>
            </a:pPr>
            <a:endParaRPr lang="nb-NO" dirty="0">
              <a:solidFill>
                <a:srgbClr val="555555"/>
              </a:solidFill>
            </a:endParaRPr>
          </a:p>
          <a:p>
            <a:pPr marL="342934" indent="-342934">
              <a:lnSpc>
                <a:spcPct val="110000"/>
              </a:lnSpc>
              <a:spcBef>
                <a:spcPct val="20000"/>
              </a:spcBef>
              <a:buClr>
                <a:srgbClr val="B50E20"/>
              </a:buClr>
              <a:buFont typeface="Wingdings" pitchFamily="2" charset="2"/>
              <a:buChar char="§"/>
            </a:pPr>
            <a:endParaRPr lang="nb-NO" dirty="0">
              <a:solidFill>
                <a:srgbClr val="5555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26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USA</a:t>
            </a:r>
            <a:endParaRPr lang="nb-NO" dirty="0"/>
          </a:p>
        </p:txBody>
      </p:sp>
      <p:pic>
        <p:nvPicPr>
          <p:cNvPr id="4" name="Plassholder for bilde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5480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På bedringens vei</a:t>
            </a:r>
            <a:br>
              <a:rPr lang="nb-NO" dirty="0"/>
            </a:br>
            <a:r>
              <a:rPr lang="nb-NO" sz="2000" dirty="0"/>
              <a:t>- Amerikansk økonomi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4"/>
          </p:nvPr>
        </p:nvSpPr>
        <p:spPr>
          <a:xfrm>
            <a:off x="752400" y="1990800"/>
            <a:ext cx="3443098" cy="718914"/>
          </a:xfrm>
        </p:spPr>
        <p:txBody>
          <a:bodyPr>
            <a:normAutofit/>
          </a:bodyPr>
          <a:lstStyle/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6750914"/>
              </p:ext>
            </p:extLst>
          </p:nvPr>
        </p:nvGraphicFramePr>
        <p:xfrm>
          <a:off x="252314" y="2133650"/>
          <a:ext cx="4104456" cy="3455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2" name="Macrobond document" r:id="rId4" imgW="4514732" imgH="3800520" progId="Mbnd.mbnd">
                  <p:embed/>
                </p:oleObj>
              </mc:Choice>
              <mc:Fallback>
                <p:oleObj name="Macrobond document" r:id="rId4" imgW="4514732" imgH="3800520" progId="Mbnd.mbnd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2314" y="2133650"/>
                        <a:ext cx="4104456" cy="34550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3984976"/>
              </p:ext>
            </p:extLst>
          </p:nvPr>
        </p:nvGraphicFramePr>
        <p:xfrm>
          <a:off x="5220866" y="2277666"/>
          <a:ext cx="3726185" cy="32918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3" name="Macrobond document" r:id="rId6" imgW="4086301" imgH="3609900" progId="Mbnd.mbnd">
                  <p:embed/>
                </p:oleObj>
              </mc:Choice>
              <mc:Fallback>
                <p:oleObj name="Macrobond document" r:id="rId6" imgW="4086301" imgH="3609900" progId="Mbnd.mbnd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20866" y="2277666"/>
                        <a:ext cx="3726185" cy="32918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849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Betydelig bedring i boligsektoren </a:t>
            </a:r>
            <a:br>
              <a:rPr lang="nb-NO" dirty="0" smtClean="0"/>
            </a:br>
            <a:r>
              <a:rPr lang="nb-NO" sz="2000" dirty="0" smtClean="0"/>
              <a:t>- men fremdeles langt fra toppen </a:t>
            </a:r>
            <a:endParaRPr lang="nb-NO" sz="2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nb-NO" dirty="0" smtClean="0"/>
          </a:p>
        </p:txBody>
      </p:sp>
      <p:sp>
        <p:nvSpPr>
          <p:cNvPr id="4" name="Plassholder for innhold 3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nb-NO" dirty="0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9085548"/>
              </p:ext>
            </p:extLst>
          </p:nvPr>
        </p:nvGraphicFramePr>
        <p:xfrm>
          <a:off x="684362" y="2732952"/>
          <a:ext cx="3410471" cy="3012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6" name="Macrobond document" r:id="rId4" imgW="4086301" imgH="3609900" progId="Mbnd.mbnd">
                  <p:embed/>
                </p:oleObj>
              </mc:Choice>
              <mc:Fallback>
                <p:oleObj name="Macrobond document" r:id="rId4" imgW="4086301" imgH="3609900" progId="Mbnd.mbnd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4362" y="2732952"/>
                        <a:ext cx="3410471" cy="3012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5541780"/>
              </p:ext>
            </p:extLst>
          </p:nvPr>
        </p:nvGraphicFramePr>
        <p:xfrm>
          <a:off x="5004842" y="2853730"/>
          <a:ext cx="3456384" cy="30535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7" name="Macrobond document" r:id="rId6" imgW="4086301" imgH="3609900" progId="Mbnd.mbnd">
                  <p:embed/>
                </p:oleObj>
              </mc:Choice>
              <mc:Fallback>
                <p:oleObj name="Macrobond document" r:id="rId6" imgW="4086301" imgH="3609900" progId="Mbnd.mbnd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04842" y="2853730"/>
                        <a:ext cx="3456384" cy="30535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995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Bedre arbeidsmarked </a:t>
            </a:r>
            <a:br>
              <a:rPr lang="nb-NO" dirty="0" smtClean="0"/>
            </a:br>
            <a:r>
              <a:rPr lang="nb-NO" sz="2000" dirty="0" smtClean="0"/>
              <a:t>- men langt fra friskmeldt </a:t>
            </a:r>
            <a:endParaRPr lang="nb-NO" sz="2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	</a:t>
            </a:r>
            <a:endParaRPr lang="nb-NO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638546"/>
              </p:ext>
            </p:extLst>
          </p:nvPr>
        </p:nvGraphicFramePr>
        <p:xfrm>
          <a:off x="396330" y="1989634"/>
          <a:ext cx="4176464" cy="3689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0" name="Macrobond document" r:id="rId4" imgW="4086301" imgH="3609900" progId="Mbnd.mbnd">
                  <p:embed/>
                </p:oleObj>
              </mc:Choice>
              <mc:Fallback>
                <p:oleObj name="Macrobond document" r:id="rId4" imgW="4086301" imgH="3609900" progId="Mbnd.mbnd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6330" y="1989634"/>
                        <a:ext cx="4176464" cy="36896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7544636"/>
              </p:ext>
            </p:extLst>
          </p:nvPr>
        </p:nvGraphicFramePr>
        <p:xfrm>
          <a:off x="4860826" y="2133650"/>
          <a:ext cx="3960440" cy="349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1" name="Macrobond document" r:id="rId6" imgW="4086301" imgH="3609900" progId="Mbnd.mbnd">
                  <p:embed/>
                </p:oleObj>
              </mc:Choice>
              <mc:Fallback>
                <p:oleObj name="Macrobond document" r:id="rId6" imgW="4086301" imgH="3609900" progId="Mbnd.mbnd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860826" y="2133650"/>
                        <a:ext cx="3960440" cy="3498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074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Eurosonen </a:t>
            </a:r>
            <a:endParaRPr lang="nb-NO" dirty="0"/>
          </a:p>
        </p:txBody>
      </p:sp>
      <p:pic>
        <p:nvPicPr>
          <p:cNvPr id="5" name="Plassholder for bilde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79" b="112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8080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Er bunnen nådd?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>- De </a:t>
            </a:r>
            <a:r>
              <a:rPr lang="nb-NO" sz="2000" dirty="0"/>
              <a:t>nordeuropeiske landene drar opp </a:t>
            </a: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9651491"/>
              </p:ext>
            </p:extLst>
          </p:nvPr>
        </p:nvGraphicFramePr>
        <p:xfrm>
          <a:off x="2124522" y="1871476"/>
          <a:ext cx="4680520" cy="4135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Macrobond document" r:id="rId4" imgW="4086301" imgH="3609900" progId="Mbnd.mbnd">
                  <p:embed/>
                </p:oleObj>
              </mc:Choice>
              <mc:Fallback>
                <p:oleObj name="Macrobond document" r:id="rId4" imgW="4086301" imgH="3609900" progId="Mbnd.mbnd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522" y="1871476"/>
                        <a:ext cx="4680520" cy="41350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103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Fortsatt rekordhøy arbeidsledighet</a:t>
            </a:r>
            <a:br>
              <a:rPr lang="nb-NO" dirty="0" smtClean="0"/>
            </a:br>
            <a:r>
              <a:rPr lang="nb-NO" sz="2000" dirty="0" smtClean="0"/>
              <a:t>- men det blir ikke verre </a:t>
            </a:r>
            <a:endParaRPr lang="nb-NO" sz="2000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9177948"/>
              </p:ext>
            </p:extLst>
          </p:nvPr>
        </p:nvGraphicFramePr>
        <p:xfrm>
          <a:off x="1764482" y="1989634"/>
          <a:ext cx="4753431" cy="3959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1" name="Macrobond document" r:id="rId4" imgW="5705478" imgH="4753080" progId="Mbnd.mbnd">
                  <p:embed/>
                </p:oleObj>
              </mc:Choice>
              <mc:Fallback>
                <p:oleObj name="Macrobond document" r:id="rId4" imgW="5705478" imgH="4753080" progId="Mbnd.mbnd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64482" y="1989634"/>
                        <a:ext cx="4753431" cy="3959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078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Utlånsveksten til bedrifter faller</a:t>
            </a:r>
            <a:br>
              <a:rPr lang="nb-NO" dirty="0" smtClean="0"/>
            </a:br>
            <a:r>
              <a:rPr lang="nb-NO" sz="2000" dirty="0" smtClean="0"/>
              <a:t>- men økt utlån til bolig </a:t>
            </a:r>
            <a:endParaRPr lang="nb-NO" sz="2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4294967295"/>
          </p:nvPr>
        </p:nvSpPr>
        <p:spPr>
          <a:xfrm>
            <a:off x="539844" y="1643431"/>
            <a:ext cx="3672910" cy="4377763"/>
          </a:xfrm>
          <a:prstGeom prst="rect">
            <a:avLst/>
          </a:prstGeom>
        </p:spPr>
        <p:txBody>
          <a:bodyPr lIns="91449" tIns="45725" rIns="91449" bIns="45725"/>
          <a:lstStyle/>
          <a:p>
            <a:endParaRPr lang="nb-NO" dirty="0" smtClean="0"/>
          </a:p>
          <a:p>
            <a:r>
              <a:rPr lang="nb-NO" dirty="0" smtClean="0"/>
              <a:t>Offensive tiltak fra ECB </a:t>
            </a:r>
          </a:p>
          <a:p>
            <a:pPr lvl="1"/>
            <a:r>
              <a:rPr lang="nb-NO" dirty="0" smtClean="0"/>
              <a:t>Pengemengden har økt betydelig i løpet av de siste årene</a:t>
            </a:r>
          </a:p>
          <a:p>
            <a:pPr lvl="1"/>
            <a:endParaRPr lang="nb-NO" dirty="0" smtClean="0"/>
          </a:p>
          <a:p>
            <a:r>
              <a:rPr lang="nb-NO" dirty="0" smtClean="0"/>
              <a:t>Den billige likviditeten når ikke alle</a:t>
            </a:r>
          </a:p>
          <a:p>
            <a:pPr lvl="1"/>
            <a:r>
              <a:rPr lang="nb-NO" dirty="0" smtClean="0"/>
              <a:t>Småbedrifter i kriseherjede land har vanskelig å skaffe finansiering</a:t>
            </a:r>
          </a:p>
          <a:p>
            <a:pPr lvl="1"/>
            <a:endParaRPr lang="nb-NO" dirty="0"/>
          </a:p>
          <a:p>
            <a:r>
              <a:rPr lang="nb-NO" dirty="0" smtClean="0"/>
              <a:t>Fortsatt liten investeringsvilje hos bedriftene</a:t>
            </a:r>
          </a:p>
          <a:p>
            <a:pPr lvl="1"/>
            <a:r>
              <a:rPr lang="nb-NO" dirty="0" smtClean="0"/>
              <a:t>Vanskelig å få ned arbeidsledigheten </a:t>
            </a:r>
          </a:p>
          <a:p>
            <a:pPr marL="187544" lvl="1" indent="0">
              <a:buNone/>
            </a:pPr>
            <a:r>
              <a:rPr lang="nb-NO" dirty="0" smtClean="0"/>
              <a:t>  </a:t>
            </a:r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pPr lvl="1"/>
            <a:endParaRPr lang="nb-NO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4319A-4524-4F9D-B2C1-FC92679F7616}" type="slidenum">
              <a:rPr lang="nn-NO" smtClean="0"/>
              <a:pPr/>
              <a:t>11</a:t>
            </a:fld>
            <a:endParaRPr lang="nn-NO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498289"/>
              </p:ext>
            </p:extLst>
          </p:nvPr>
        </p:nvGraphicFramePr>
        <p:xfrm>
          <a:off x="4140671" y="1701202"/>
          <a:ext cx="4772309" cy="40174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5" name="Macrobond document" r:id="rId4" imgW="4514732" imgH="3800520" progId="Mbnd.mbnd">
                  <p:embed/>
                </p:oleObj>
              </mc:Choice>
              <mc:Fallback>
                <p:oleObj name="Macrobond document" r:id="rId4" imgW="4514732" imgH="3800520" progId="Mbnd.mbnd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40671" y="1701202"/>
                        <a:ext cx="4772309" cy="40174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551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NORGE</a:t>
            </a:r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06" y="189435"/>
            <a:ext cx="8784976" cy="381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780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Norsk økonomi svakere </a:t>
            </a:r>
            <a:br>
              <a:rPr lang="nb-NO" dirty="0" smtClean="0"/>
            </a:br>
            <a:r>
              <a:rPr lang="nb-NO" sz="2000" dirty="0" smtClean="0"/>
              <a:t>- men ingen bråstopp</a:t>
            </a:r>
            <a:endParaRPr lang="nb-NO" sz="2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4294967295"/>
          </p:nvPr>
        </p:nvSpPr>
        <p:spPr>
          <a:xfrm>
            <a:off x="752199" y="1990397"/>
            <a:ext cx="3676579" cy="3667660"/>
          </a:xfrm>
        </p:spPr>
        <p:txBody>
          <a:bodyPr/>
          <a:lstStyle/>
          <a:p>
            <a:r>
              <a:rPr lang="nb-NO" u="sng" dirty="0" smtClean="0"/>
              <a:t>Interne forhold: </a:t>
            </a:r>
          </a:p>
          <a:p>
            <a:r>
              <a:rPr lang="nb-NO" dirty="0" smtClean="0"/>
              <a:t>Svakere vekst i fastlandsbedriftenes investeringer</a:t>
            </a:r>
          </a:p>
          <a:p>
            <a:r>
              <a:rPr lang="nb-NO" dirty="0" smtClean="0"/>
              <a:t>Svakere vekst i oljeinvesteringene</a:t>
            </a:r>
          </a:p>
          <a:p>
            <a:r>
              <a:rPr lang="nb-NO" dirty="0" smtClean="0"/>
              <a:t>Lavere forbruk og boliginvesteringer </a:t>
            </a:r>
          </a:p>
          <a:p>
            <a:endParaRPr lang="nb-NO" dirty="0" smtClean="0"/>
          </a:p>
          <a:p>
            <a:r>
              <a:rPr lang="nb-NO" u="sng" dirty="0" smtClean="0"/>
              <a:t>Eksterne forhold: </a:t>
            </a:r>
          </a:p>
          <a:p>
            <a:r>
              <a:rPr lang="nb-NO" dirty="0" smtClean="0"/>
              <a:t>Svak vekst hos våre handelspartnere </a:t>
            </a:r>
            <a:endParaRPr lang="nb-NO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1880781"/>
              </p:ext>
            </p:extLst>
          </p:nvPr>
        </p:nvGraphicFramePr>
        <p:xfrm>
          <a:off x="4427538" y="1930400"/>
          <a:ext cx="4514850" cy="380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9" name="Macrobond document" r:id="rId4" imgW="4514732" imgH="3800520" progId="Mbnd.mbnd">
                  <p:embed/>
                </p:oleObj>
              </mc:Choice>
              <mc:Fallback>
                <p:oleObj name="Macrobond document" r:id="rId4" imgW="4514732" imgH="3800520" progId="Mbnd.mbnd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1930400"/>
                        <a:ext cx="4514850" cy="380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66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Mindre drahjelp fra oljenæringen</a:t>
            </a:r>
            <a:br>
              <a:rPr lang="nb-NO" dirty="0" smtClean="0"/>
            </a:br>
            <a:r>
              <a:rPr lang="nb-NO" sz="2000" dirty="0" smtClean="0"/>
              <a:t>- lavere vekst </a:t>
            </a:r>
            <a:endParaRPr lang="nb-NO" sz="2000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EA675-898C-45D7-92FF-41E84809E014}" type="slidenum">
              <a:rPr lang="nn-NO" smtClean="0"/>
              <a:pPr/>
              <a:t>14</a:t>
            </a:fld>
            <a:endParaRPr lang="nn-NO"/>
          </a:p>
        </p:txBody>
      </p:sp>
      <p:sp>
        <p:nvSpPr>
          <p:cNvPr id="5" name="TekstSylinder 4"/>
          <p:cNvSpPr txBox="1"/>
          <p:nvPr/>
        </p:nvSpPr>
        <p:spPr>
          <a:xfrm>
            <a:off x="357220" y="2715249"/>
            <a:ext cx="2858016" cy="307787"/>
          </a:xfrm>
          <a:prstGeom prst="rect">
            <a:avLst/>
          </a:prstGeom>
          <a:noFill/>
        </p:spPr>
        <p:txBody>
          <a:bodyPr wrap="square" lIns="91449" tIns="45725" rIns="91449" bIns="45725" rtlCol="0">
            <a:spAutoFit/>
          </a:bodyPr>
          <a:lstStyle/>
          <a:p>
            <a:endParaRPr lang="nb-NO" sz="1400" dirty="0"/>
          </a:p>
        </p:txBody>
      </p:sp>
      <p:sp>
        <p:nvSpPr>
          <p:cNvPr id="6" name="Avrundet rektangel 5"/>
          <p:cNvSpPr/>
          <p:nvPr/>
        </p:nvSpPr>
        <p:spPr bwMode="auto">
          <a:xfrm>
            <a:off x="612354" y="2061642"/>
            <a:ext cx="2786566" cy="571636"/>
          </a:xfrm>
          <a:prstGeom prst="roundRect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9" tIns="45725" rIns="91449" bIns="45725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400" dirty="0" smtClean="0">
                <a:solidFill>
                  <a:schemeClr val="bg1"/>
                </a:solidFill>
              </a:rPr>
              <a:t>Svakere </a:t>
            </a:r>
            <a:r>
              <a:rPr lang="nb-NO" sz="1400" dirty="0">
                <a:solidFill>
                  <a:schemeClr val="bg1"/>
                </a:solidFill>
              </a:rPr>
              <a:t>vekst i </a:t>
            </a:r>
            <a:endParaRPr lang="nb-NO" sz="1400" dirty="0" smtClean="0">
              <a:solidFill>
                <a:schemeClr val="bg1"/>
              </a:solidFill>
            </a:endParaRPr>
          </a:p>
          <a:p>
            <a:pPr algn="ctr"/>
            <a:r>
              <a:rPr lang="nb-NO" sz="1400" dirty="0" smtClean="0">
                <a:solidFill>
                  <a:schemeClr val="bg1"/>
                </a:solidFill>
              </a:rPr>
              <a:t>oljeinvesteringene</a:t>
            </a:r>
            <a:endParaRPr lang="nb-NO" sz="1400" dirty="0">
              <a:solidFill>
                <a:schemeClr val="bg1"/>
              </a:solidFill>
            </a:endParaRPr>
          </a:p>
        </p:txBody>
      </p:sp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0336369"/>
              </p:ext>
            </p:extLst>
          </p:nvPr>
        </p:nvGraphicFramePr>
        <p:xfrm>
          <a:off x="3996730" y="1773610"/>
          <a:ext cx="4518273" cy="3991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3" name="Macrobond document" r:id="rId4" imgW="4086301" imgH="3609900" progId="Mbnd.mbnd">
                  <p:embed/>
                </p:oleObj>
              </mc:Choice>
              <mc:Fallback>
                <p:oleObj name="Macrobond document" r:id="rId4" imgW="4086301" imgH="3609900" progId="Mbnd.mbnd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96730" y="1773610"/>
                        <a:ext cx="4518273" cy="39916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224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industriproduksjon</a:t>
            </a:r>
            <a:br>
              <a:rPr lang="nb-NO" dirty="0" smtClean="0"/>
            </a:br>
            <a:r>
              <a:rPr lang="nb-NO" sz="2000" dirty="0" smtClean="0"/>
              <a:t>- blandet utvikling </a:t>
            </a:r>
            <a:endParaRPr lang="nb-NO" sz="2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4"/>
          </p:nvPr>
        </p:nvSpPr>
        <p:spPr>
          <a:xfrm>
            <a:off x="752400" y="5229994"/>
            <a:ext cx="7653600" cy="648072"/>
          </a:xfrm>
        </p:spPr>
        <p:txBody>
          <a:bodyPr>
            <a:normAutofit/>
          </a:bodyPr>
          <a:lstStyle/>
          <a:p>
            <a:endParaRPr lang="nb-NO" dirty="0" smtClean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3902896"/>
              </p:ext>
            </p:extLst>
          </p:nvPr>
        </p:nvGraphicFramePr>
        <p:xfrm>
          <a:off x="1692474" y="1773610"/>
          <a:ext cx="5013489" cy="4220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7" name="Macrobond document" r:id="rId4" imgW="4514732" imgH="3800520" progId="Mbnd.mbnd">
                  <p:embed/>
                </p:oleObj>
              </mc:Choice>
              <mc:Fallback>
                <p:oleObj name="Macrobond document" r:id="rId4" imgW="4514732" imgH="3800520" progId="Mbnd.mbnd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474" y="1773610"/>
                        <a:ext cx="5013489" cy="42202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60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Rekordhøy byggeaktivitet</a:t>
            </a:r>
            <a:br>
              <a:rPr lang="nb-NO" dirty="0"/>
            </a:br>
            <a:r>
              <a:rPr lang="nb-NO" sz="2000" dirty="0"/>
              <a:t>- men farten sakker av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4"/>
          </p:nvPr>
        </p:nvSpPr>
        <p:spPr>
          <a:xfrm>
            <a:off x="756370" y="5590034"/>
            <a:ext cx="7653600" cy="429206"/>
          </a:xfrm>
        </p:spPr>
        <p:txBody>
          <a:bodyPr>
            <a:normAutofit/>
          </a:bodyPr>
          <a:lstStyle/>
          <a:p>
            <a:endParaRPr lang="nb-NO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849912"/>
              </p:ext>
            </p:extLst>
          </p:nvPr>
        </p:nvGraphicFramePr>
        <p:xfrm>
          <a:off x="4716810" y="1917626"/>
          <a:ext cx="4086225" cy="360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8" name="Macrobond document" r:id="rId4" imgW="4086301" imgH="3609900" progId="Mbnd.mbnd">
                  <p:embed/>
                </p:oleObj>
              </mc:Choice>
              <mc:Fallback>
                <p:oleObj name="Macrobond document" r:id="rId4" imgW="4086301" imgH="3609900" progId="Mbnd.mbnd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810" y="1917626"/>
                        <a:ext cx="4086225" cy="360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3522715"/>
              </p:ext>
            </p:extLst>
          </p:nvPr>
        </p:nvGraphicFramePr>
        <p:xfrm>
          <a:off x="396330" y="1917626"/>
          <a:ext cx="4086225" cy="360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9" name="Macrobond document" r:id="rId6" imgW="4086301" imgH="3609900" progId="Mbnd.mbnd">
                  <p:embed/>
                </p:oleObj>
              </mc:Choice>
              <mc:Fallback>
                <p:oleObj name="Macrobond document" r:id="rId6" imgW="4086301" imgH="3609900" progId="Mbnd.mbnd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330" y="1917626"/>
                        <a:ext cx="4086225" cy="360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678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Ferdigstilte  boliger</a:t>
            </a:r>
            <a:br>
              <a:rPr lang="nb-NO" dirty="0" smtClean="0"/>
            </a:br>
            <a:r>
              <a:rPr lang="nb-NO" sz="2000" dirty="0" smtClean="0"/>
              <a:t>- høy befolkningsvekst </a:t>
            </a:r>
            <a:endParaRPr lang="nb-NO" sz="2000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563611"/>
              </p:ext>
            </p:extLst>
          </p:nvPr>
        </p:nvGraphicFramePr>
        <p:xfrm>
          <a:off x="2052514" y="1773610"/>
          <a:ext cx="5040560" cy="4242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5" name="Macrobond document" r:id="rId4" imgW="4514732" imgH="3800520" progId="Mbnd.mbnd">
                  <p:embed/>
                </p:oleObj>
              </mc:Choice>
              <mc:Fallback>
                <p:oleObj name="Macrobond document" r:id="rId4" imgW="4514732" imgH="3800520" progId="Mbnd.mbnd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2514" y="1773610"/>
                        <a:ext cx="5040560" cy="42421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978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Høyere arbeidsledighet</a:t>
            </a:r>
            <a:br>
              <a:rPr lang="nb-NO" dirty="0" smtClean="0"/>
            </a:br>
            <a:r>
              <a:rPr lang="nb-NO" sz="2000" dirty="0" smtClean="0"/>
              <a:t>- ledigheten viktig for rentesetting  </a:t>
            </a: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4319A-4524-4F9D-B2C1-FC92679F7616}" type="slidenum">
              <a:rPr lang="nn-NO" smtClean="0"/>
              <a:pPr/>
              <a:t>18</a:t>
            </a:fld>
            <a:endParaRPr lang="nn-NO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1984357"/>
              </p:ext>
            </p:extLst>
          </p:nvPr>
        </p:nvGraphicFramePr>
        <p:xfrm>
          <a:off x="4860826" y="2349674"/>
          <a:ext cx="3801135" cy="28486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6" name="Macrobond document" r:id="rId4" imgW="3800500" imgH="2847960" progId="Mbnd.mbnd">
                  <p:embed/>
                </p:oleObj>
              </mc:Choice>
              <mc:Fallback>
                <p:oleObj name="Macrobond document" r:id="rId4" imgW="3800500" imgH="2847960" progId="Mbnd.mbnd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60826" y="2349674"/>
                        <a:ext cx="3801135" cy="28486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643456"/>
              </p:ext>
            </p:extLst>
          </p:nvPr>
        </p:nvGraphicFramePr>
        <p:xfrm>
          <a:off x="540346" y="2421682"/>
          <a:ext cx="3801135" cy="28486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7" name="Macrobond document" r:id="rId6" imgW="3800500" imgH="2847960" progId="Mbnd.mbnd">
                  <p:embed/>
                </p:oleObj>
              </mc:Choice>
              <mc:Fallback>
                <p:oleObj name="Macrobond document" r:id="rId6" imgW="3800500" imgH="2847960" progId="Mbnd.mbnd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0346" y="2421682"/>
                        <a:ext cx="3801135" cy="28486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163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Husholdningene noe mindre positiv nå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>- svakt forbruk </a:t>
            </a:r>
            <a:endParaRPr lang="nb-NO" sz="2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nb-NO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013859"/>
              </p:ext>
            </p:extLst>
          </p:nvPr>
        </p:nvGraphicFramePr>
        <p:xfrm>
          <a:off x="4716810" y="2061642"/>
          <a:ext cx="4086225" cy="360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0" name="Macrobond document" r:id="rId4" imgW="4086301" imgH="3609900" progId="Mbnd.mbnd">
                  <p:embed/>
                </p:oleObj>
              </mc:Choice>
              <mc:Fallback>
                <p:oleObj name="Macrobond document" r:id="rId4" imgW="4086301" imgH="3609900" progId="Mbnd.mbnd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16810" y="2061642"/>
                        <a:ext cx="4086225" cy="3609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2983260"/>
              </p:ext>
            </p:extLst>
          </p:nvPr>
        </p:nvGraphicFramePr>
        <p:xfrm>
          <a:off x="468338" y="2061642"/>
          <a:ext cx="4086225" cy="360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1" name="Macrobond document" r:id="rId6" imgW="4086301" imgH="3609900" progId="Mbnd.mbnd">
                  <p:embed/>
                </p:oleObj>
              </mc:Choice>
              <mc:Fallback>
                <p:oleObj name="Macrobond document" r:id="rId6" imgW="4086301" imgH="3609900" progId="Mbnd.mbnd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8338" y="2061642"/>
                        <a:ext cx="4086225" cy="3609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721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Veien videre… </a:t>
            </a:r>
            <a:endParaRPr lang="nb-NO" sz="2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4"/>
          </p:nvPr>
        </p:nvSpPr>
        <p:spPr>
          <a:xfrm>
            <a:off x="752400" y="1990800"/>
            <a:ext cx="5404570" cy="3668400"/>
          </a:xfrm>
        </p:spPr>
        <p:txBody>
          <a:bodyPr/>
          <a:lstStyle/>
          <a:p>
            <a:r>
              <a:rPr lang="nb-NO" dirty="0" smtClean="0"/>
              <a:t>Norsk økonomi vokser saktere</a:t>
            </a:r>
          </a:p>
          <a:p>
            <a:pPr lvl="1"/>
            <a:r>
              <a:rPr lang="nb-NO" dirty="0" smtClean="0"/>
              <a:t>Lavere oljeinvesteringer </a:t>
            </a:r>
          </a:p>
          <a:p>
            <a:pPr lvl="1"/>
            <a:r>
              <a:rPr lang="nb-NO" dirty="0" smtClean="0"/>
              <a:t>Lavere aktivitet i bygg og anleggsbransjen </a:t>
            </a:r>
          </a:p>
          <a:p>
            <a:pPr lvl="1"/>
            <a:endParaRPr lang="nb-NO" dirty="0"/>
          </a:p>
          <a:p>
            <a:r>
              <a:rPr lang="nb-NO" dirty="0" smtClean="0"/>
              <a:t>Den lave veksten vil fortsette i 2014, men bedre tider hos våre handelspartnere vil demme opp for noe av fallet i bolig og oljeinvesteringene </a:t>
            </a:r>
          </a:p>
          <a:p>
            <a:pPr marL="187544" lvl="1" indent="0">
              <a:buNone/>
            </a:pPr>
            <a:endParaRPr lang="nb-NO" dirty="0"/>
          </a:p>
          <a:p>
            <a:r>
              <a:rPr lang="nb-NO" dirty="0" smtClean="0"/>
              <a:t>Norges Bank: Uendret styringsrente lenge </a:t>
            </a:r>
          </a:p>
          <a:p>
            <a:pPr lvl="1"/>
            <a:endParaRPr lang="nb-NO" dirty="0" smtClean="0"/>
          </a:p>
          <a:p>
            <a:pPr lvl="1"/>
            <a:endParaRPr lang="nb-NO" dirty="0"/>
          </a:p>
          <a:p>
            <a:pPr marL="187544" lvl="1" indent="0">
              <a:buNone/>
            </a:pPr>
            <a:r>
              <a:rPr lang="nb-NO" dirty="0" smtClean="0"/>
              <a:t>                             </a:t>
            </a:r>
            <a:endParaRPr lang="nb-NO" dirty="0"/>
          </a:p>
          <a:p>
            <a:pPr lvl="1"/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858" y="3907867"/>
            <a:ext cx="3744416" cy="177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29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000" dirty="0" smtClean="0"/>
              <a:t>Vestlandindeks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2400" dirty="0" smtClean="0"/>
              <a:t>- EN temperaturmåler på næringslivet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4294967295"/>
          </p:nvPr>
        </p:nvSpPr>
        <p:spPr>
          <a:xfrm>
            <a:off x="752199" y="1990396"/>
            <a:ext cx="7653482" cy="4103693"/>
          </a:xfrm>
        </p:spPr>
        <p:txBody>
          <a:bodyPr/>
          <a:lstStyle/>
          <a:p>
            <a:pPr marL="625475" indent="-625475"/>
            <a:r>
              <a:rPr lang="nb-NO" dirty="0"/>
              <a:t>Vestlandsindeks er en </a:t>
            </a:r>
            <a:r>
              <a:rPr lang="nb-NO" dirty="0" smtClean="0"/>
              <a:t>temperaturmåler på </a:t>
            </a:r>
            <a:r>
              <a:rPr lang="nb-NO" dirty="0"/>
              <a:t>næringslivet på Vestlandet utført av Sparebanken Vest i samarbeid med Respons </a:t>
            </a:r>
            <a:r>
              <a:rPr lang="nb-NO" dirty="0" smtClean="0"/>
              <a:t>Analyse</a:t>
            </a:r>
            <a:br>
              <a:rPr lang="nb-NO" dirty="0" smtClean="0"/>
            </a:br>
            <a:endParaRPr lang="nb-NO" dirty="0"/>
          </a:p>
          <a:p>
            <a:pPr marL="625475" indent="-625475"/>
            <a:r>
              <a:rPr lang="nb-NO" dirty="0"/>
              <a:t>Indeksen er basert på en spørreundersøkelse der 700 bedriftsledere i de fire Vestlandsfylkene blir intervjuet pr </a:t>
            </a:r>
            <a:r>
              <a:rPr lang="nb-NO" dirty="0" smtClean="0"/>
              <a:t>telefon</a:t>
            </a:r>
            <a:br>
              <a:rPr lang="nb-NO" dirty="0" smtClean="0"/>
            </a:br>
            <a:endParaRPr lang="nb-NO" dirty="0"/>
          </a:p>
          <a:p>
            <a:pPr marL="625475" indent="-625475"/>
            <a:r>
              <a:rPr lang="nb-NO" dirty="0"/>
              <a:t>Utvalget er tilfeldig trukket blant bedrifter med 2 eller flere </a:t>
            </a:r>
            <a:r>
              <a:rPr lang="nb-NO" dirty="0" smtClean="0"/>
              <a:t>ansatte</a:t>
            </a:r>
            <a:br>
              <a:rPr lang="nb-NO" dirty="0" smtClean="0"/>
            </a:br>
            <a:endParaRPr lang="nb-NO" dirty="0"/>
          </a:p>
          <a:p>
            <a:pPr marL="625475" indent="-625475"/>
            <a:r>
              <a:rPr lang="nb-NO" dirty="0"/>
              <a:t>Bedriftene blir spurt om </a:t>
            </a:r>
            <a:r>
              <a:rPr lang="nb-NO" dirty="0" smtClean="0"/>
              <a:t>dagens situasjonen </a:t>
            </a:r>
            <a:r>
              <a:rPr lang="nb-NO" dirty="0"/>
              <a:t>og forventninger 6 måneder </a:t>
            </a:r>
            <a:r>
              <a:rPr lang="nb-NO" dirty="0" smtClean="0"/>
              <a:t>frem</a:t>
            </a:r>
            <a:br>
              <a:rPr lang="nb-NO" dirty="0" smtClean="0"/>
            </a:br>
            <a:endParaRPr lang="nb-NO" dirty="0"/>
          </a:p>
          <a:p>
            <a:pPr marL="625475" indent="-625475"/>
            <a:r>
              <a:rPr lang="nb-NO" dirty="0"/>
              <a:t>1</a:t>
            </a:r>
            <a:r>
              <a:rPr lang="nb-NO" dirty="0" smtClean="0"/>
              <a:t>. </a:t>
            </a:r>
            <a:r>
              <a:rPr lang="nb-NO" dirty="0"/>
              <a:t>kvartal </a:t>
            </a:r>
            <a:r>
              <a:rPr lang="nb-NO" dirty="0" smtClean="0"/>
              <a:t>2014 </a:t>
            </a:r>
            <a:r>
              <a:rPr lang="nb-NO" dirty="0"/>
              <a:t>er </a:t>
            </a:r>
            <a:r>
              <a:rPr lang="nb-NO" dirty="0" smtClean="0"/>
              <a:t>niende </a:t>
            </a:r>
            <a:r>
              <a:rPr lang="nb-NO" dirty="0"/>
              <a:t>gang undersøkelsen blir </a:t>
            </a:r>
            <a:r>
              <a:rPr lang="nb-NO" dirty="0" smtClean="0"/>
              <a:t>gjennomført</a:t>
            </a:r>
            <a:br>
              <a:rPr lang="nb-NO" dirty="0" smtClean="0"/>
            </a:br>
            <a:endParaRPr lang="nb-NO" dirty="0" smtClean="0"/>
          </a:p>
          <a:p>
            <a:pPr marL="625475" indent="-625475"/>
            <a:r>
              <a:rPr lang="nb-NO" dirty="0" smtClean="0"/>
              <a:t>Undersøkelsen er gjennomført i perioden </a:t>
            </a:r>
            <a:r>
              <a:rPr lang="nb-NO" dirty="0"/>
              <a:t>6. – 14. januar 2014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2618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Plassholder for lysbildenumm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52475" y="6316663"/>
            <a:ext cx="630238" cy="21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defTabSz="914400" fontAlgn="base">
              <a:spcBef>
                <a:spcPct val="0"/>
              </a:spcBef>
              <a:spcAft>
                <a:spcPct val="0"/>
              </a:spcAft>
            </a:pPr>
            <a:endParaRPr lang="nn-NO" altLang="nb-NO" dirty="0">
              <a:solidFill>
                <a:schemeClr val="bg1"/>
              </a:solidFill>
            </a:endParaRPr>
          </a:p>
        </p:txBody>
      </p:sp>
      <p:graphicFrame>
        <p:nvGraphicFramePr>
          <p:cNvPr id="12291" name="Object 5"/>
          <p:cNvGraphicFramePr>
            <a:graphicFrameLocks noChangeAspect="1"/>
          </p:cNvGraphicFramePr>
          <p:nvPr/>
        </p:nvGraphicFramePr>
        <p:xfrm>
          <a:off x="130175" y="2298700"/>
          <a:ext cx="8524875" cy="409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r:id="rId5" imgW="8529043" imgH="4096867" progId="Excel.Chart.8">
                  <p:embed/>
                </p:oleObj>
              </mc:Choice>
              <mc:Fallback>
                <p:oleObj r:id="rId5" imgW="8529043" imgH="4096867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175" y="2298700"/>
                        <a:ext cx="8524875" cy="4094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292" name="Picture 2" descr="C:\Users\c625mf1\AppData\Local\Microsoft\Windows\Temporary Internet Files\Content.Outlook\S03CIVD6\Invitasjon_Vestlandsindeksen_m_tekst_3000 (3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250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24437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lassholder for lysbildenumm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52475" y="6316663"/>
            <a:ext cx="630238" cy="21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defTabSz="914400" fontAlgn="base">
              <a:spcBef>
                <a:spcPct val="0"/>
              </a:spcBef>
              <a:spcAft>
                <a:spcPct val="0"/>
              </a:spcAft>
            </a:pPr>
            <a:endParaRPr lang="nn-NO" altLang="nb-NO" dirty="0">
              <a:solidFill>
                <a:schemeClr val="bg1"/>
              </a:solidFill>
            </a:endParaRPr>
          </a:p>
        </p:txBody>
      </p:sp>
      <p:sp>
        <p:nvSpPr>
          <p:cNvPr id="174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83" fontAlgn="auto">
              <a:spcAft>
                <a:spcPts val="0"/>
              </a:spcAft>
              <a:defRPr/>
            </a:pPr>
            <a:r>
              <a:rPr lang="nb-NO" dirty="0" smtClean="0"/>
              <a:t>Bunnen allerede nådd? </a:t>
            </a:r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400" dirty="0" smtClean="0"/>
              <a:t>- eller bare håper vi det….</a:t>
            </a:r>
            <a:endParaRPr lang="nb-NO" sz="2400" dirty="0"/>
          </a:p>
        </p:txBody>
      </p:sp>
      <p:graphicFrame>
        <p:nvGraphicFramePr>
          <p:cNvPr id="13316" name="Object 5"/>
          <p:cNvGraphicFramePr>
            <a:graphicFrameLocks noChangeAspect="1"/>
          </p:cNvGraphicFramePr>
          <p:nvPr/>
        </p:nvGraphicFramePr>
        <p:xfrm>
          <a:off x="273050" y="1435100"/>
          <a:ext cx="8167688" cy="456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r:id="rId5" imgW="8169348" imgH="4566300" progId="Excel.Chart.8">
                  <p:embed/>
                </p:oleObj>
              </mc:Choice>
              <mc:Fallback>
                <p:oleObj r:id="rId5" imgW="8169348" imgH="456630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" y="1435100"/>
                        <a:ext cx="8167688" cy="4565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83971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Plassholder for lysbildenumm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52475" y="6316663"/>
            <a:ext cx="630238" cy="21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defTabSz="914400" fontAlgn="base">
              <a:spcBef>
                <a:spcPct val="0"/>
              </a:spcBef>
              <a:spcAft>
                <a:spcPct val="0"/>
              </a:spcAft>
            </a:pPr>
            <a:endParaRPr lang="nn-NO" altLang="nb-NO" dirty="0">
              <a:solidFill>
                <a:schemeClr val="bg1"/>
              </a:solidFill>
            </a:endParaRPr>
          </a:p>
        </p:txBody>
      </p:sp>
      <p:sp>
        <p:nvSpPr>
          <p:cNvPr id="174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83" fontAlgn="auto">
              <a:spcAft>
                <a:spcPts val="0"/>
              </a:spcAft>
              <a:defRPr/>
            </a:pPr>
            <a:r>
              <a:rPr lang="nb-NO" sz="2800" dirty="0"/>
              <a:t>møre og </a:t>
            </a:r>
            <a:r>
              <a:rPr lang="nb-NO" sz="2800" dirty="0" err="1"/>
              <a:t>romsdal</a:t>
            </a:r>
            <a:r>
              <a:rPr lang="nb-NO" sz="2800" dirty="0"/>
              <a:t> på topp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2000" dirty="0" smtClean="0"/>
              <a:t>– fylkesvise ulikheter i forventningene  </a:t>
            </a:r>
            <a:endParaRPr lang="nb-NO" sz="2000" dirty="0"/>
          </a:p>
        </p:txBody>
      </p:sp>
      <p:graphicFrame>
        <p:nvGraphicFramePr>
          <p:cNvPr id="14340" name="Object 5"/>
          <p:cNvGraphicFramePr>
            <a:graphicFrameLocks noChangeAspect="1"/>
          </p:cNvGraphicFramePr>
          <p:nvPr/>
        </p:nvGraphicFramePr>
        <p:xfrm>
          <a:off x="273050" y="1435100"/>
          <a:ext cx="8383588" cy="461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r:id="rId5" imgW="8382727" imgH="4615072" progId="Excel.Chart.8">
                  <p:embed/>
                </p:oleObj>
              </mc:Choice>
              <mc:Fallback>
                <p:oleObj r:id="rId5" imgW="8382727" imgH="4615072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" y="1435100"/>
                        <a:ext cx="8383588" cy="4611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48197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Plassholder for lysbildenumm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52475" y="6316663"/>
            <a:ext cx="630238" cy="21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defTabSz="914400" fontAlgn="base">
              <a:spcBef>
                <a:spcPct val="0"/>
              </a:spcBef>
              <a:spcAft>
                <a:spcPct val="0"/>
              </a:spcAft>
            </a:pPr>
            <a:endParaRPr lang="nn-NO" altLang="nb-NO" dirty="0">
              <a:solidFill>
                <a:schemeClr val="bg1"/>
              </a:solidFill>
            </a:endParaRPr>
          </a:p>
        </p:txBody>
      </p:sp>
      <p:sp>
        <p:nvSpPr>
          <p:cNvPr id="1741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914483" fontAlgn="auto">
              <a:spcAft>
                <a:spcPts val="0"/>
              </a:spcAft>
              <a:defRPr/>
            </a:pPr>
            <a:r>
              <a:rPr lang="nb-NO" sz="3200" dirty="0" smtClean="0"/>
              <a:t/>
            </a:r>
            <a:br>
              <a:rPr lang="nb-NO" sz="3200" dirty="0" smtClean="0"/>
            </a:br>
            <a:r>
              <a:rPr lang="nb-NO" sz="3200" dirty="0" smtClean="0"/>
              <a:t/>
            </a:r>
            <a:br>
              <a:rPr lang="nb-NO" sz="3200" dirty="0" smtClean="0"/>
            </a:br>
            <a:r>
              <a:rPr lang="nb-NO" sz="3000" dirty="0" smtClean="0"/>
              <a:t>samstemte  i sitt syn på fremtiden</a:t>
            </a:r>
            <a:br>
              <a:rPr lang="nb-NO" sz="3000" dirty="0" smtClean="0"/>
            </a:br>
            <a:r>
              <a:rPr lang="nb-NO" dirty="0" smtClean="0"/>
              <a:t>- forventningsindeks næringer </a:t>
            </a:r>
            <a:endParaRPr lang="nb-NO" dirty="0"/>
          </a:p>
        </p:txBody>
      </p:sp>
      <p:graphicFrame>
        <p:nvGraphicFramePr>
          <p:cNvPr id="15364" name="Object 5"/>
          <p:cNvGraphicFramePr>
            <a:graphicFrameLocks noChangeAspect="1"/>
          </p:cNvGraphicFramePr>
          <p:nvPr/>
        </p:nvGraphicFramePr>
        <p:xfrm>
          <a:off x="273050" y="1435100"/>
          <a:ext cx="8167688" cy="456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r:id="rId5" imgW="8169348" imgH="4566300" progId="Excel.Chart.8">
                  <p:embed/>
                </p:oleObj>
              </mc:Choice>
              <mc:Fallback>
                <p:oleObj r:id="rId5" imgW="8169348" imgH="456630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" y="1435100"/>
                        <a:ext cx="8167688" cy="4565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89498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Plassholder for lysbildenumm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52475" y="6316663"/>
            <a:ext cx="630238" cy="21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defTabSz="914400" fontAlgn="base">
              <a:spcBef>
                <a:spcPct val="0"/>
              </a:spcBef>
              <a:spcAft>
                <a:spcPct val="0"/>
              </a:spcAft>
            </a:pPr>
            <a:endParaRPr lang="nn-NO" altLang="nb-NO" dirty="0">
              <a:solidFill>
                <a:schemeClr val="bg1"/>
              </a:solidFill>
            </a:endParaRPr>
          </a:p>
        </p:txBody>
      </p:sp>
      <p:sp>
        <p:nvSpPr>
          <p:cNvPr id="1741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914483" fontAlgn="auto">
              <a:spcAft>
                <a:spcPts val="0"/>
              </a:spcAft>
              <a:defRPr/>
            </a:pPr>
            <a:r>
              <a:rPr lang="nb-NO" dirty="0" smtClean="0"/>
              <a:t>Gryende optimisme </a:t>
            </a:r>
            <a:br>
              <a:rPr lang="nb-NO" dirty="0" smtClean="0"/>
            </a:br>
            <a:r>
              <a:rPr lang="nb-NO" sz="2400" dirty="0" smtClean="0"/>
              <a:t>- shipping, transport og lagring </a:t>
            </a:r>
            <a:endParaRPr lang="nb-NO" sz="2400" dirty="0"/>
          </a:p>
        </p:txBody>
      </p:sp>
      <p:graphicFrame>
        <p:nvGraphicFramePr>
          <p:cNvPr id="16388" name="Object 5"/>
          <p:cNvGraphicFramePr>
            <a:graphicFrameLocks noChangeAspect="1"/>
          </p:cNvGraphicFramePr>
          <p:nvPr/>
        </p:nvGraphicFramePr>
        <p:xfrm>
          <a:off x="273050" y="1435100"/>
          <a:ext cx="8167688" cy="456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r:id="rId5" imgW="8169348" imgH="4566300" progId="Excel.Chart.8">
                  <p:embed/>
                </p:oleObj>
              </mc:Choice>
              <mc:Fallback>
                <p:oleObj r:id="rId5" imgW="8169348" imgH="456630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" y="1435100"/>
                        <a:ext cx="8167688" cy="4565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04549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lassholder for lysbildenumm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52475" y="6316663"/>
            <a:ext cx="630238" cy="21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defTabSz="914400" fontAlgn="base">
              <a:spcBef>
                <a:spcPct val="0"/>
              </a:spcBef>
              <a:spcAft>
                <a:spcPct val="0"/>
              </a:spcAft>
            </a:pPr>
            <a:endParaRPr lang="nn-NO" altLang="nb-NO" dirty="0">
              <a:solidFill>
                <a:schemeClr val="bg1"/>
              </a:solidFill>
            </a:endParaRPr>
          </a:p>
        </p:txBody>
      </p:sp>
      <p:sp>
        <p:nvSpPr>
          <p:cNvPr id="1741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914483" fontAlgn="auto">
              <a:spcAft>
                <a:spcPts val="0"/>
              </a:spcAft>
              <a:defRPr/>
            </a:pPr>
            <a:r>
              <a:rPr lang="nb-NO" sz="3000" dirty="0" smtClean="0"/>
              <a:t>vekst i industri, kraft &amp; oljeutvinning </a:t>
            </a:r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 smtClean="0"/>
              <a:t>– men investeringene uteblir? </a:t>
            </a:r>
            <a:endParaRPr lang="nb-NO" sz="2800" dirty="0"/>
          </a:p>
        </p:txBody>
      </p:sp>
      <p:graphicFrame>
        <p:nvGraphicFramePr>
          <p:cNvPr id="17412" name="Object 5"/>
          <p:cNvGraphicFramePr>
            <a:graphicFrameLocks noChangeAspect="1"/>
          </p:cNvGraphicFramePr>
          <p:nvPr/>
        </p:nvGraphicFramePr>
        <p:xfrm>
          <a:off x="273050" y="1435100"/>
          <a:ext cx="8167688" cy="456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r:id="rId5" imgW="8169348" imgH="4566300" progId="Excel.Chart.8">
                  <p:embed/>
                </p:oleObj>
              </mc:Choice>
              <mc:Fallback>
                <p:oleObj r:id="rId5" imgW="8169348" imgH="456630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" y="1435100"/>
                        <a:ext cx="8167688" cy="4565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kstSylinder 1"/>
          <p:cNvSpPr txBox="1"/>
          <p:nvPr/>
        </p:nvSpPr>
        <p:spPr>
          <a:xfrm>
            <a:off x="3060700" y="5738813"/>
            <a:ext cx="3095625" cy="215900"/>
          </a:xfrm>
          <a:prstGeom prst="rect">
            <a:avLst/>
          </a:prstGeom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91448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Forventningsindeks neste 6 måneder</a:t>
            </a:r>
            <a:r>
              <a:rPr lang="nb-NO" b="1" dirty="0" smtClean="0"/>
              <a:t> 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1175412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ssholder for lysbildenumm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52475" y="6316663"/>
            <a:ext cx="630238" cy="21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defTabSz="914400" fontAlgn="base">
              <a:spcBef>
                <a:spcPct val="0"/>
              </a:spcBef>
              <a:spcAft>
                <a:spcPct val="0"/>
              </a:spcAft>
            </a:pPr>
            <a:endParaRPr lang="nn-NO" altLang="nb-NO" dirty="0">
              <a:solidFill>
                <a:schemeClr val="bg1"/>
              </a:solidFill>
            </a:endParaRPr>
          </a:p>
        </p:txBody>
      </p:sp>
      <p:sp>
        <p:nvSpPr>
          <p:cNvPr id="1741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914483" fontAlgn="auto">
              <a:spcAft>
                <a:spcPts val="0"/>
              </a:spcAft>
              <a:defRPr/>
            </a:pPr>
            <a:r>
              <a:rPr lang="nb-NO" sz="3000" dirty="0" smtClean="0"/>
              <a:t>Bygg og anlegg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- har den negative trenden stoppet opp? </a:t>
            </a:r>
            <a:endParaRPr lang="nb-NO" sz="2800" dirty="0"/>
          </a:p>
        </p:txBody>
      </p:sp>
      <p:graphicFrame>
        <p:nvGraphicFramePr>
          <p:cNvPr id="18436" name="Object 5"/>
          <p:cNvGraphicFramePr>
            <a:graphicFrameLocks noChangeAspect="1"/>
          </p:cNvGraphicFramePr>
          <p:nvPr/>
        </p:nvGraphicFramePr>
        <p:xfrm>
          <a:off x="273050" y="1435100"/>
          <a:ext cx="8167688" cy="456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r:id="rId5" imgW="8169348" imgH="4566300" progId="Excel.Chart.8">
                  <p:embed/>
                </p:oleObj>
              </mc:Choice>
              <mc:Fallback>
                <p:oleObj r:id="rId5" imgW="8169348" imgH="456630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" y="1435100"/>
                        <a:ext cx="8167688" cy="4565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kstSylinder 1"/>
          <p:cNvSpPr txBox="1"/>
          <p:nvPr/>
        </p:nvSpPr>
        <p:spPr>
          <a:xfrm>
            <a:off x="2989263" y="5738813"/>
            <a:ext cx="3095625" cy="215900"/>
          </a:xfrm>
          <a:prstGeom prst="rect">
            <a:avLst/>
          </a:prstGeom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91448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Forventningsindeks neste 6 måneder </a:t>
            </a:r>
            <a:endParaRPr lang="nb-NO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9226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ssholder for lysbildenumm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52475" y="6316663"/>
            <a:ext cx="630238" cy="21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defTabSz="914400" fontAlgn="base">
              <a:spcBef>
                <a:spcPct val="0"/>
              </a:spcBef>
              <a:spcAft>
                <a:spcPct val="0"/>
              </a:spcAft>
            </a:pPr>
            <a:endParaRPr lang="nn-NO" altLang="nb-NO" dirty="0">
              <a:solidFill>
                <a:schemeClr val="bg1"/>
              </a:solidFill>
            </a:endParaRPr>
          </a:p>
        </p:txBody>
      </p:sp>
      <p:sp>
        <p:nvSpPr>
          <p:cNvPr id="174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83" fontAlgn="auto">
              <a:spcAft>
                <a:spcPts val="0"/>
              </a:spcAft>
              <a:defRPr/>
            </a:pPr>
            <a:r>
              <a:rPr lang="nb-NO" dirty="0" smtClean="0"/>
              <a:t>Økt Globalisering</a:t>
            </a:r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400" dirty="0" smtClean="0"/>
              <a:t>- gir både muligheter og utfordringer </a:t>
            </a:r>
            <a:endParaRPr lang="nb-NO" sz="2400" dirty="0"/>
          </a:p>
        </p:txBody>
      </p:sp>
      <p:graphicFrame>
        <p:nvGraphicFramePr>
          <p:cNvPr id="6" name="Diagram 5"/>
          <p:cNvGraphicFramePr>
            <a:graphicFrameLocks/>
          </p:cNvGraphicFramePr>
          <p:nvPr/>
        </p:nvGraphicFramePr>
        <p:xfrm>
          <a:off x="972394" y="1629594"/>
          <a:ext cx="7272808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490142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ssholder for lysbildenumm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52475" y="6316663"/>
            <a:ext cx="630238" cy="21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defTabSz="914400" fontAlgn="base">
              <a:spcBef>
                <a:spcPct val="0"/>
              </a:spcBef>
              <a:spcAft>
                <a:spcPct val="0"/>
              </a:spcAft>
            </a:pPr>
            <a:endParaRPr lang="nn-NO" altLang="nb-NO" dirty="0">
              <a:solidFill>
                <a:schemeClr val="bg1"/>
              </a:solidFill>
            </a:endParaRPr>
          </a:p>
        </p:txBody>
      </p:sp>
      <p:sp>
        <p:nvSpPr>
          <p:cNvPr id="174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83" fontAlgn="auto">
              <a:spcAft>
                <a:spcPts val="0"/>
              </a:spcAft>
              <a:defRPr/>
            </a:pPr>
            <a:r>
              <a:rPr lang="nb-NO" sz="3000" dirty="0" smtClean="0"/>
              <a:t>Kunnskap og kompetanse </a:t>
            </a:r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400" dirty="0" smtClean="0"/>
              <a:t>- sterkeste konkurransefortrinn</a:t>
            </a:r>
            <a:endParaRPr lang="nb-NO" sz="2400" dirty="0"/>
          </a:p>
        </p:txBody>
      </p:sp>
      <p:graphicFrame>
        <p:nvGraphicFramePr>
          <p:cNvPr id="5" name="Diagram 4"/>
          <p:cNvGraphicFramePr>
            <a:graphicFrameLocks/>
          </p:cNvGraphicFramePr>
          <p:nvPr/>
        </p:nvGraphicFramePr>
        <p:xfrm>
          <a:off x="396330" y="1701602"/>
          <a:ext cx="849694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062219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76300" y="1276350"/>
            <a:ext cx="7342188" cy="3406775"/>
          </a:xfrm>
        </p:spPr>
        <p:txBody>
          <a:bodyPr/>
          <a:lstStyle/>
          <a:p>
            <a:pPr defTabSz="914483" fontAlgn="auto">
              <a:spcAft>
                <a:spcPts val="0"/>
              </a:spcAft>
              <a:defRPr/>
            </a:pPr>
            <a:r>
              <a:rPr lang="nb-NO" sz="3200" dirty="0" smtClean="0">
                <a:hlinkClick r:id="rId3"/>
              </a:rPr>
              <a:t>www.vestlandsindeks.no</a:t>
            </a:r>
            <a:r>
              <a:rPr lang="nb-NO" sz="3200" dirty="0" smtClean="0"/>
              <a:t/>
            </a:r>
            <a:br>
              <a:rPr lang="nb-NO" sz="3200" dirty="0" smtClean="0"/>
            </a:br>
            <a:r>
              <a:rPr lang="nb-NO" sz="3200" dirty="0"/>
              <a:t/>
            </a:r>
            <a:br>
              <a:rPr lang="nb-NO" sz="3200" dirty="0"/>
            </a:br>
            <a:r>
              <a:rPr lang="nb-NO" sz="1600" dirty="0" smtClean="0"/>
              <a:t>kristina.hanson@spv.no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70310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SPV">
      <a:dk1>
        <a:sysClr val="windowText" lastClr="000000"/>
      </a:dk1>
      <a:lt1>
        <a:sysClr val="window" lastClr="FFFFFF"/>
      </a:lt1>
      <a:dk2>
        <a:srgbClr val="C20012"/>
      </a:dk2>
      <a:lt2>
        <a:srgbClr val="68AFBD"/>
      </a:lt2>
      <a:accent1>
        <a:srgbClr val="C20012"/>
      </a:accent1>
      <a:accent2>
        <a:srgbClr val="68AFBD"/>
      </a:accent2>
      <a:accent3>
        <a:srgbClr val="FFED00"/>
      </a:accent3>
      <a:accent4>
        <a:srgbClr val="C4C429"/>
      </a:accent4>
      <a:accent5>
        <a:srgbClr val="DC9015"/>
      </a:accent5>
      <a:accent6>
        <a:srgbClr val="E7E1D1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PV">
    <a:dk1>
      <a:sysClr val="windowText" lastClr="000000"/>
    </a:dk1>
    <a:lt1>
      <a:sysClr val="window" lastClr="FFFFFF"/>
    </a:lt1>
    <a:dk2>
      <a:srgbClr val="C20012"/>
    </a:dk2>
    <a:lt2>
      <a:srgbClr val="68AFBD"/>
    </a:lt2>
    <a:accent1>
      <a:srgbClr val="C20012"/>
    </a:accent1>
    <a:accent2>
      <a:srgbClr val="68AFBD"/>
    </a:accent2>
    <a:accent3>
      <a:srgbClr val="FFED00"/>
    </a:accent3>
    <a:accent4>
      <a:srgbClr val="C4C429"/>
    </a:accent4>
    <a:accent5>
      <a:srgbClr val="DC9015"/>
    </a:accent5>
    <a:accent6>
      <a:srgbClr val="E7E1D1"/>
    </a:accent6>
    <a:hlink>
      <a:srgbClr val="0000FF"/>
    </a:hlink>
    <a:folHlink>
      <a:srgbClr val="800080"/>
    </a:folHlink>
  </a:clrScheme>
  <a:fontScheme name="Office klassisk 2">
    <a:maj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SPV">
    <a:dk1>
      <a:sysClr val="windowText" lastClr="000000"/>
    </a:dk1>
    <a:lt1>
      <a:sysClr val="window" lastClr="FFFFFF"/>
    </a:lt1>
    <a:dk2>
      <a:srgbClr val="C20012"/>
    </a:dk2>
    <a:lt2>
      <a:srgbClr val="68AFBD"/>
    </a:lt2>
    <a:accent1>
      <a:srgbClr val="C20012"/>
    </a:accent1>
    <a:accent2>
      <a:srgbClr val="68AFBD"/>
    </a:accent2>
    <a:accent3>
      <a:srgbClr val="FFED00"/>
    </a:accent3>
    <a:accent4>
      <a:srgbClr val="C4C429"/>
    </a:accent4>
    <a:accent5>
      <a:srgbClr val="DC9015"/>
    </a:accent5>
    <a:accent6>
      <a:srgbClr val="E7E1D1"/>
    </a:accent6>
    <a:hlink>
      <a:srgbClr val="0000FF"/>
    </a:hlink>
    <a:folHlink>
      <a:srgbClr val="800080"/>
    </a:folHlink>
  </a:clrScheme>
  <a:fontScheme name="Office klassisk 2">
    <a:maj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UI/customUI.xml>
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489</TotalTime>
  <Words>322</Words>
  <Application>Microsoft Office PowerPoint</Application>
  <PresentationFormat>Egendefinert</PresentationFormat>
  <Paragraphs>114</Paragraphs>
  <Slides>31</Slides>
  <Notes>31</Notes>
  <HiddenSlides>0</HiddenSlides>
  <MMClips>0</MMClips>
  <ScaleCrop>false</ScaleCrop>
  <HeadingPairs>
    <vt:vector size="8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2</vt:i4>
      </vt:variant>
      <vt:variant>
        <vt:lpstr>Lysbildetitler</vt:lpstr>
      </vt:variant>
      <vt:variant>
        <vt:i4>31</vt:i4>
      </vt:variant>
    </vt:vector>
  </HeadingPairs>
  <TitlesOfParts>
    <vt:vector size="37" baseType="lpstr">
      <vt:lpstr>Arial</vt:lpstr>
      <vt:lpstr>Calibri</vt:lpstr>
      <vt:lpstr>Wingdings</vt:lpstr>
      <vt:lpstr>Office-tema</vt:lpstr>
      <vt:lpstr>Macrobond document</vt:lpstr>
      <vt:lpstr>Microsoft Excel Chart</vt:lpstr>
      <vt:lpstr>PowerPoint-presentasjon</vt:lpstr>
      <vt:lpstr>  en Makroøkonomisk gjennomgang </vt:lpstr>
      <vt:lpstr>Bedring i verdensøkonomien - men skjør oppgang </vt:lpstr>
      <vt:lpstr>USA</vt:lpstr>
      <vt:lpstr>På bedringens vei - Amerikansk økonomi</vt:lpstr>
      <vt:lpstr>Betydelig bedring i boligsektoren  - men fremdeles langt fra toppen </vt:lpstr>
      <vt:lpstr>Bedre arbeidsmarked  - men langt fra friskmeldt </vt:lpstr>
      <vt:lpstr>Eurosonen </vt:lpstr>
      <vt:lpstr>Er bunnen nådd? - De nordeuropeiske landene drar opp </vt:lpstr>
      <vt:lpstr>Fortsatt rekordhøy arbeidsledighet - men det blir ikke verre </vt:lpstr>
      <vt:lpstr>Utlånsveksten til bedrifter faller - men økt utlån til bolig </vt:lpstr>
      <vt:lpstr>NORGE</vt:lpstr>
      <vt:lpstr>Norsk økonomi svakere  - men ingen bråstopp</vt:lpstr>
      <vt:lpstr>Mindre drahjelp fra oljenæringen - lavere vekst </vt:lpstr>
      <vt:lpstr>industriproduksjon - blandet utvikling </vt:lpstr>
      <vt:lpstr>Rekordhøy byggeaktivitet - men farten sakker av</vt:lpstr>
      <vt:lpstr>Ferdigstilte  boliger - høy befolkningsvekst </vt:lpstr>
      <vt:lpstr>Høyere arbeidsledighet - ledigheten viktig for rentesetting  </vt:lpstr>
      <vt:lpstr>Husholdningene noe mindre positiv nå - svakt forbruk </vt:lpstr>
      <vt:lpstr>Veien videre… </vt:lpstr>
      <vt:lpstr>Vestlandindeks - EN temperaturmåler på næringslivet</vt:lpstr>
      <vt:lpstr>PowerPoint-presentasjon</vt:lpstr>
      <vt:lpstr>Bunnen allerede nådd?  - eller bare håper vi det….</vt:lpstr>
      <vt:lpstr>møre og romsdal på topp – fylkesvise ulikheter i forventningene  </vt:lpstr>
      <vt:lpstr>  samstemte  i sitt syn på fremtiden - forventningsindeks næringer </vt:lpstr>
      <vt:lpstr>Gryende optimisme  - shipping, transport og lagring </vt:lpstr>
      <vt:lpstr>vekst i industri, kraft &amp; oljeutvinning  – men investeringene uteblir? </vt:lpstr>
      <vt:lpstr>Bygg og anlegg  - har den negative trenden stoppet opp? </vt:lpstr>
      <vt:lpstr>Økt Globalisering - gir både muligheter og utfordringer </vt:lpstr>
      <vt:lpstr>Kunnskap og kompetanse  - sterkeste konkurransefortrinn</vt:lpstr>
      <vt:lpstr>www.vestlandsindeks.no  kristina.hanson@spv.no</vt:lpstr>
    </vt:vector>
  </TitlesOfParts>
  <Company>Sparebanken Vest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Per-Henry</dc:creator>
  <dc:description>Template by addpoint.no</dc:description>
  <cp:lastModifiedBy>Anne-Grete Sandtorv</cp:lastModifiedBy>
  <cp:revision>65</cp:revision>
  <cp:lastPrinted>2014-02-05T08:55:24Z</cp:lastPrinted>
  <dcterms:created xsi:type="dcterms:W3CDTF">2013-05-22T13:08:01Z</dcterms:created>
  <dcterms:modified xsi:type="dcterms:W3CDTF">2014-02-05T17:42:07Z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addpoint.no</vt:lpwstr>
  </property>
</Properties>
</file>